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8"/>
  </p:notesMasterIdLst>
  <p:sldIdLst>
    <p:sldId id="256" r:id="rId2"/>
    <p:sldId id="257" r:id="rId3"/>
    <p:sldId id="258" r:id="rId4"/>
    <p:sldId id="350" r:id="rId5"/>
    <p:sldId id="259" r:id="rId6"/>
    <p:sldId id="349" r:id="rId7"/>
    <p:sldId id="351" r:id="rId8"/>
    <p:sldId id="352" r:id="rId9"/>
    <p:sldId id="353" r:id="rId10"/>
    <p:sldId id="354" r:id="rId11"/>
    <p:sldId id="355" r:id="rId12"/>
    <p:sldId id="262" r:id="rId13"/>
    <p:sldId id="364" r:id="rId14"/>
    <p:sldId id="366" r:id="rId15"/>
    <p:sldId id="365" r:id="rId16"/>
    <p:sldId id="379" r:id="rId17"/>
    <p:sldId id="356" r:id="rId18"/>
    <p:sldId id="357" r:id="rId19"/>
    <p:sldId id="358" r:id="rId20"/>
    <p:sldId id="359" r:id="rId21"/>
    <p:sldId id="361" r:id="rId22"/>
    <p:sldId id="375" r:id="rId23"/>
    <p:sldId id="376" r:id="rId24"/>
    <p:sldId id="377" r:id="rId25"/>
    <p:sldId id="378" r:id="rId26"/>
    <p:sldId id="371" r:id="rId27"/>
    <p:sldId id="369" r:id="rId28"/>
    <p:sldId id="368" r:id="rId29"/>
    <p:sldId id="367" r:id="rId30"/>
    <p:sldId id="372" r:id="rId31"/>
    <p:sldId id="373" r:id="rId32"/>
    <p:sldId id="374" r:id="rId33"/>
    <p:sldId id="344" r:id="rId34"/>
    <p:sldId id="346" r:id="rId35"/>
    <p:sldId id="347" r:id="rId36"/>
    <p:sldId id="348" r:id="rId37"/>
  </p:sldIdLst>
  <p:sldSz cx="9144000" cy="6858000" type="screen4x3"/>
  <p:notesSz cx="6858000" cy="9144000"/>
  <p:embeddedFontLst>
    <p:embeddedFont>
      <p:font typeface="Corsiva" panose="020B0604020202020204" charset="0"/>
      <p:regular r:id="rId39"/>
      <p:bold r:id="rId40"/>
      <p:italic r:id="rId41"/>
      <p:boldItalic r:id="rId42"/>
    </p:embeddedFont>
    <p:embeddedFont>
      <p:font typeface="Nunito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onstantia" panose="02030602050306030303" pitchFamily="18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BA8CBC-C3A2-454A-A87B-25A79CFE11A5}">
  <a:tblStyle styleId="{05BA8CBC-C3A2-454A-A87B-25A79CFE11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9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0289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9830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7801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4679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307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089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9299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3249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2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3451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692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071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7620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0962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9327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0033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5062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4416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644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521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92753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Shape 8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Shape 8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Shape 8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222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257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6885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101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41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 rot="10800000">
            <a:off x="5058905" y="-100"/>
            <a:ext cx="4085100" cy="27369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20327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Shape 18"/>
          <p:cNvGrpSpPr/>
          <p:nvPr/>
        </p:nvGrpSpPr>
        <p:grpSpPr>
          <a:xfrm>
            <a:off x="255200" y="790"/>
            <a:ext cx="2250363" cy="1392365"/>
            <a:chOff x="255200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905395" y="790"/>
            <a:ext cx="2250363" cy="1392365"/>
            <a:chOff x="905395" y="592"/>
            <a:chExt cx="2250363" cy="1044300"/>
          </a:xfrm>
        </p:grpSpPr>
        <p:sp>
          <p:nvSpPr>
            <p:cNvPr id="23" name="Shape 23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7057468" y="6784"/>
            <a:ext cx="1851282" cy="1002839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6553032" y="5623802"/>
            <a:ext cx="2389068" cy="1234317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Shape 34"/>
          <p:cNvGrpSpPr/>
          <p:nvPr/>
        </p:nvGrpSpPr>
        <p:grpSpPr>
          <a:xfrm>
            <a:off x="199149" y="5407536"/>
            <a:ext cx="2795414" cy="1444382"/>
            <a:chOff x="6917201" y="0"/>
            <a:chExt cx="2227777" cy="863400"/>
          </a:xfrm>
        </p:grpSpPr>
        <p:sp>
          <p:nvSpPr>
            <p:cNvPr id="35" name="Shape 3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Shape 38"/>
          <p:cNvSpPr txBox="1">
            <a:spLocks noGrp="1"/>
          </p:cNvSpPr>
          <p:nvPr>
            <p:ph type="ctrTitle"/>
          </p:nvPr>
        </p:nvSpPr>
        <p:spPr>
          <a:xfrm>
            <a:off x="1858703" y="2430444"/>
            <a:ext cx="5361300" cy="1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1858700" y="4550878"/>
            <a:ext cx="53613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 flipH="1">
            <a:off x="4757100" y="3079200"/>
            <a:ext cx="43869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Shape 43"/>
          <p:cNvGrpSpPr/>
          <p:nvPr/>
        </p:nvGrpSpPr>
        <p:grpSpPr>
          <a:xfrm>
            <a:off x="5594191" y="5281486"/>
            <a:ext cx="2910145" cy="1576482"/>
            <a:chOff x="6917201" y="0"/>
            <a:chExt cx="2227777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Shape 47"/>
          <p:cNvGrpSpPr/>
          <p:nvPr/>
        </p:nvGrpSpPr>
        <p:grpSpPr>
          <a:xfrm>
            <a:off x="199149" y="3"/>
            <a:ext cx="2795414" cy="1444382"/>
            <a:chOff x="6917201" y="0"/>
            <a:chExt cx="2227777" cy="863400"/>
          </a:xfrm>
        </p:grpSpPr>
        <p:sp>
          <p:nvSpPr>
            <p:cNvPr id="48" name="Shape 4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888684" y="2328133"/>
            <a:ext cx="5377500" cy="2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819150" y="2654300"/>
            <a:ext cx="75057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819150" y="2654300"/>
            <a:ext cx="36861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638675" y="2654300"/>
            <a:ext cx="36861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3709200" cy="184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30700" y="3092067"/>
            <a:ext cx="3709200" cy="2826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3764192"/>
            <a:ext cx="7369200" cy="30891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Shape 83"/>
          <p:cNvSpPr/>
          <p:nvPr/>
        </p:nvSpPr>
        <p:spPr>
          <a:xfrm flipH="1">
            <a:off x="3583210" y="2072150"/>
            <a:ext cx="5560500" cy="478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Shape 84"/>
          <p:cNvGrpSpPr/>
          <p:nvPr/>
        </p:nvGrpSpPr>
        <p:grpSpPr>
          <a:xfrm>
            <a:off x="255991" y="-11"/>
            <a:ext cx="2251347" cy="1391229"/>
            <a:chOff x="3961956" y="4383950"/>
            <a:chExt cx="1160548" cy="548700"/>
          </a:xfrm>
        </p:grpSpPr>
        <p:sp>
          <p:nvSpPr>
            <p:cNvPr id="85" name="Shape 85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Shape 88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Shape 89"/>
          <p:cNvGrpSpPr/>
          <p:nvPr/>
        </p:nvGrpSpPr>
        <p:grpSpPr>
          <a:xfrm>
            <a:off x="34934" y="6029501"/>
            <a:ext cx="1593306" cy="82273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Shape 93"/>
          <p:cNvGrpSpPr/>
          <p:nvPr/>
        </p:nvGrpSpPr>
        <p:grpSpPr>
          <a:xfrm>
            <a:off x="5886353" y="1657"/>
            <a:ext cx="3257455" cy="1681990"/>
            <a:chOff x="6917201" y="0"/>
            <a:chExt cx="2227777" cy="863400"/>
          </a:xfrm>
        </p:grpSpPr>
        <p:sp>
          <p:nvSpPr>
            <p:cNvPr id="94" name="Shape 9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1393929" y="1734861"/>
            <a:ext cx="6366900" cy="3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6424200" cy="93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>
          <a:xfrm>
            <a:off x="819150" y="2067600"/>
            <a:ext cx="58599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819150" y="3289400"/>
            <a:ext cx="5859900" cy="2793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 flipH="1">
            <a:off x="5569200" y="3778767"/>
            <a:ext cx="35748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Shape 115"/>
          <p:cNvGrpSpPr/>
          <p:nvPr/>
        </p:nvGrpSpPr>
        <p:grpSpPr>
          <a:xfrm>
            <a:off x="5959222" y="5492768"/>
            <a:ext cx="2520952" cy="1365553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Shape 119"/>
          <p:cNvGrpSpPr/>
          <p:nvPr/>
        </p:nvGrpSpPr>
        <p:grpSpPr>
          <a:xfrm>
            <a:off x="199149" y="3"/>
            <a:ext cx="2795414" cy="1444382"/>
            <a:chOff x="6917201" y="0"/>
            <a:chExt cx="2227777" cy="863400"/>
          </a:xfrm>
        </p:grpSpPr>
        <p:sp>
          <p:nvSpPr>
            <p:cNvPr id="120" name="Shape 12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Shape 123"/>
          <p:cNvSpPr txBox="1">
            <a:spLocks noGrp="1"/>
          </p:cNvSpPr>
          <p:nvPr>
            <p:ph type="title" hasCustomPrompt="1"/>
          </p:nvPr>
        </p:nvSpPr>
        <p:spPr>
          <a:xfrm>
            <a:off x="1385850" y="1845133"/>
            <a:ext cx="6372300" cy="1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1385850" y="3818467"/>
            <a:ext cx="63723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jpeg"/><Relationship Id="rId7" Type="http://schemas.openxmlformats.org/officeDocument/2006/relationships/image" Target="../media/image19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10.pn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8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8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9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59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/>
        </p:nvSpPr>
        <p:spPr>
          <a:xfrm>
            <a:off x="600890" y="629475"/>
            <a:ext cx="7811589" cy="44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4400"/>
              <a:buFont typeface="Times New Roman"/>
              <a:buNone/>
            </a:pPr>
            <a:r>
              <a:rPr lang="en-US" sz="4400" b="1" dirty="0">
                <a:solidFill>
                  <a:srgbClr val="A500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звіт</a:t>
            </a:r>
            <a:endParaRPr dirty="0">
              <a:solidFill>
                <a:srgbClr val="1C458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4400"/>
              <a:buFont typeface="Corsiva"/>
              <a:buNone/>
            </a:pPr>
            <a:r>
              <a:rPr lang="uk-UA" sz="4400" b="1" dirty="0">
                <a:solidFill>
                  <a:srgbClr val="980000"/>
                </a:solidFill>
                <a:latin typeface="Corsiva"/>
                <a:ea typeface="Corsiva"/>
                <a:cs typeface="Corsiva"/>
                <a:sym typeface="Corsiva"/>
              </a:rPr>
              <a:t>д</a:t>
            </a:r>
            <a:r>
              <a:rPr lang="en-US" sz="4400" b="1" i="0" u="none" strike="noStrike" cap="none" dirty="0" err="1" smtClean="0">
                <a:solidFill>
                  <a:srgbClr val="980000"/>
                </a:solidFill>
                <a:latin typeface="Corsiva"/>
                <a:ea typeface="Corsiva"/>
                <a:cs typeface="Corsiva"/>
                <a:sym typeface="Corsiva"/>
              </a:rPr>
              <a:t>иректора</a:t>
            </a:r>
            <a:endParaRPr lang="uk-UA" sz="4400" b="1" i="0" u="none" strike="noStrike" cap="none" dirty="0" smtClean="0">
              <a:solidFill>
                <a:srgbClr val="980000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4400"/>
              <a:buFont typeface="Corsiva"/>
              <a:buNone/>
            </a:pPr>
            <a:r>
              <a:rPr lang="uk-UA" sz="4400" b="1" dirty="0" err="1" smtClean="0">
                <a:solidFill>
                  <a:srgbClr val="980000"/>
                </a:solidFill>
                <a:latin typeface="Corsiva"/>
                <a:ea typeface="Corsiva"/>
                <a:cs typeface="Corsiva"/>
                <a:sym typeface="Corsiva"/>
              </a:rPr>
              <a:t>Сімерківської</a:t>
            </a:r>
            <a:r>
              <a:rPr lang="uk-UA" sz="4400" b="1" dirty="0">
                <a:solidFill>
                  <a:srgbClr val="980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uk-UA" sz="4400" b="1" dirty="0" smtClean="0">
                <a:solidFill>
                  <a:srgbClr val="980000"/>
                </a:solidFill>
                <a:latin typeface="Corsiva"/>
                <a:ea typeface="Corsiva"/>
                <a:cs typeface="Corsiva"/>
                <a:sym typeface="Corsiva"/>
              </a:rPr>
              <a:t>гімназії    </a:t>
            </a:r>
            <a:r>
              <a:rPr lang="uk-UA" sz="4400" b="1" dirty="0" err="1" smtClean="0">
                <a:solidFill>
                  <a:srgbClr val="980000"/>
                </a:solidFill>
                <a:latin typeface="Corsiva"/>
                <a:ea typeface="Corsiva"/>
                <a:cs typeface="Corsiva"/>
                <a:sym typeface="Corsiva"/>
              </a:rPr>
              <a:t>Перечинської</a:t>
            </a:r>
            <a:r>
              <a:rPr lang="uk-UA" sz="4400" b="1" dirty="0" smtClean="0">
                <a:solidFill>
                  <a:srgbClr val="980000"/>
                </a:solidFill>
                <a:latin typeface="Corsiva"/>
                <a:ea typeface="Corsiva"/>
                <a:cs typeface="Corsiva"/>
                <a:sym typeface="Corsiva"/>
              </a:rPr>
              <a:t> міської ради Закарпатської області</a:t>
            </a:r>
            <a:r>
              <a:rPr lang="uk-UA" sz="4400" b="1" dirty="0" smtClean="0">
                <a:solidFill>
                  <a:srgbClr val="980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endParaRPr dirty="0">
              <a:solidFill>
                <a:srgbClr val="98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4400"/>
              <a:buFont typeface="Corsiva"/>
              <a:buNone/>
            </a:pPr>
            <a:r>
              <a:rPr lang="en-US" sz="4400" b="1" i="0" u="none" strike="noStrike" cap="none" dirty="0">
                <a:solidFill>
                  <a:srgbClr val="A50021"/>
                </a:solidFill>
                <a:latin typeface="Corsiva"/>
                <a:ea typeface="Corsiva"/>
                <a:cs typeface="Corsiva"/>
                <a:sym typeface="Corsiva"/>
              </a:rPr>
              <a:t>   </a:t>
            </a:r>
            <a:br>
              <a:rPr lang="en-US" sz="4400" b="1" i="0" u="none" strike="noStrike" cap="none" dirty="0">
                <a:solidFill>
                  <a:srgbClr val="A50021"/>
                </a:solidFill>
                <a:latin typeface="Corsiva"/>
                <a:ea typeface="Corsiva"/>
                <a:cs typeface="Corsiva"/>
                <a:sym typeface="Corsiva"/>
              </a:rPr>
            </a:br>
            <a:endParaRPr dirty="0"/>
          </a:p>
        </p:txBody>
      </p:sp>
      <p:sp>
        <p:nvSpPr>
          <p:cNvPr id="241" name="Shape 241"/>
          <p:cNvSpPr txBox="1"/>
          <p:nvPr/>
        </p:nvSpPr>
        <p:spPr>
          <a:xfrm>
            <a:off x="1503300" y="4980625"/>
            <a:ext cx="6572100" cy="9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4000"/>
              <a:buFont typeface="Corsiva"/>
              <a:buNone/>
            </a:pPr>
            <a:r>
              <a:rPr lang="en-US" sz="4000" b="1" i="0" u="none" strike="noStrike" cap="none" dirty="0">
                <a:solidFill>
                  <a:srgbClr val="A50021"/>
                </a:solidFill>
                <a:latin typeface="Corsiva"/>
                <a:ea typeface="Corsiva"/>
                <a:cs typeface="Corsiva"/>
                <a:sym typeface="Corsiva"/>
              </a:rPr>
              <a:t>  </a:t>
            </a:r>
            <a:r>
              <a:rPr lang="uk-UA" sz="3600" b="1" dirty="0" smtClean="0">
                <a:solidFill>
                  <a:srgbClr val="274E13"/>
                </a:solidFill>
                <a:latin typeface="Corsiva"/>
                <a:ea typeface="Corsiva"/>
                <a:cs typeface="Corsiva"/>
                <a:sym typeface="Corsiva"/>
              </a:rPr>
              <a:t>Куцик Тетяни Михайлівни</a:t>
            </a:r>
            <a:endParaRPr sz="3600" dirty="0">
              <a:solidFill>
                <a:srgbClr val="274E13"/>
              </a:solidFill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3190625" y="5847275"/>
            <a:ext cx="251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uk-UA" sz="2000" b="1" dirty="0" smtClean="0">
                <a:solidFill>
                  <a:srgbClr val="073763"/>
                </a:solidFill>
                <a:latin typeface="Times New Roman"/>
                <a:cs typeface="Times New Roman"/>
                <a:sym typeface="Times New Roman"/>
              </a:rPr>
              <a:t>2020-2021 </a:t>
            </a:r>
            <a:r>
              <a:rPr lang="uk-UA" sz="2000" b="1" dirty="0" err="1" smtClean="0">
                <a:solidFill>
                  <a:srgbClr val="073763"/>
                </a:solidFill>
                <a:latin typeface="Times New Roman"/>
                <a:cs typeface="Times New Roman"/>
                <a:sym typeface="Times New Roman"/>
              </a:rPr>
              <a:t>н.р</a:t>
            </a:r>
            <a:r>
              <a:rPr lang="uk-UA" sz="2000" b="1" dirty="0" smtClean="0">
                <a:solidFill>
                  <a:srgbClr val="073763"/>
                </a:solidFill>
                <a:latin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srgbClr val="073763"/>
              </a:solidFill>
            </a:endParaRPr>
          </a:p>
        </p:txBody>
      </p:sp>
      <p:pic>
        <p:nvPicPr>
          <p:cNvPr id="243" name="Shape 243" descr="C:\Users\2015012204р\Desktop\683c7267501d85be87a783b9db1668cb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450" y="106362"/>
            <a:ext cx="1692275" cy="1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1089745" y="1399309"/>
            <a:ext cx="7107383" cy="3588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МАРАМОРОЩАК І,І,- </a:t>
            </a:r>
            <a:r>
              <a:rPr lang="uk-U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ПІДТВЕРДЖЕНО КВАЛІФІКАЦІЙНУ КАТЕГОРІЮ “СПЕЦІАЛСТ ВИЩОЇ КАТЕГОРІЇ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lang="uk-UA" sz="4000" b="1" dirty="0" smtClean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Атестація педагогів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7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1510146" y="1524001"/>
            <a:ext cx="5408464" cy="339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FF0000"/>
              </a:buClr>
              <a:buSzPts val="2600"/>
            </a:pPr>
            <a:endParaRPr lang="uk-UA" sz="2400" b="1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FF0000"/>
              </a:buClr>
              <a:buSzPts val="2600"/>
            </a:pPr>
            <a:r>
              <a:rPr lang="uk-UA" sz="24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сиріт </a:t>
            </a:r>
            <a:r>
              <a:rPr lang="uk-UA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0</a:t>
            </a:r>
            <a:endParaRPr lang="uk-UA" sz="24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FF0000"/>
              </a:buClr>
              <a:buSzPts val="2600"/>
            </a:pPr>
            <a:r>
              <a:rPr lang="uk-UA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напівсиріт- </a:t>
            </a:r>
            <a:r>
              <a:rPr lang="uk-UA" sz="24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lang="uk-UA" sz="24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FF0000"/>
              </a:buClr>
              <a:buSzPts val="2600"/>
            </a:pPr>
            <a:r>
              <a:rPr lang="uk-UA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дітей з багатодітних сімей </a:t>
            </a:r>
            <a:r>
              <a:rPr lang="uk-UA" sz="24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-17  </a:t>
            </a:r>
            <a:endParaRPr lang="uk-UA" sz="24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FF0000"/>
              </a:buClr>
              <a:buSzPts val="2600"/>
            </a:pPr>
            <a:r>
              <a:rPr lang="uk-UA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малозабезпечених -0</a:t>
            </a:r>
          </a:p>
          <a:p>
            <a:pPr lvl="0" algn="ctr">
              <a:buClr>
                <a:srgbClr val="FF0000"/>
              </a:buClr>
              <a:buSzPts val="2600"/>
            </a:pPr>
            <a:r>
              <a:rPr lang="uk-UA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дітей афганців - 0</a:t>
            </a:r>
            <a:endParaRPr lang="uk-UA" sz="24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FF0000"/>
              </a:buClr>
              <a:buSzPts val="2600"/>
            </a:pPr>
            <a:r>
              <a:rPr lang="uk-UA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дітей чорнобильців -</a:t>
            </a:r>
            <a:r>
              <a:rPr lang="uk-UA" sz="24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</a:p>
          <a:p>
            <a:pPr lvl="0" algn="ctr">
              <a:buClr>
                <a:srgbClr val="FF0000"/>
              </a:buClr>
              <a:buSzPts val="2600"/>
            </a:pPr>
            <a:r>
              <a:rPr lang="uk-UA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</a:t>
            </a:r>
            <a:r>
              <a:rPr lang="uk-UA" sz="24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ітей з особливими освітніми потребамим-1</a:t>
            </a:r>
            <a:endParaRPr lang="uk-UA" sz="24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FF0000"/>
              </a:buClr>
              <a:buSzPts val="2600"/>
            </a:pPr>
            <a:r>
              <a:rPr lang="uk-UA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інвалідів - </a:t>
            </a:r>
            <a:r>
              <a:rPr lang="uk-UA" sz="24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lang="uk-UA" sz="24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FF0000"/>
              </a:buClr>
              <a:buSzPts val="2600"/>
            </a:pPr>
            <a:r>
              <a:rPr lang="uk-UA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соціальні сироти  - 0</a:t>
            </a:r>
            <a:endParaRPr lang="uk-UA" sz="2400" dirty="0">
              <a:solidFill>
                <a:srgbClr val="0070C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CC"/>
              </a:buClr>
              <a:buSzPts val="2800"/>
            </a:pPr>
            <a:endParaRPr lang="ru-RU" sz="2600" b="1" dirty="0" smtClean="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0000CC"/>
              </a:buClr>
              <a:buSzPts val="2800"/>
            </a:pPr>
            <a:r>
              <a:rPr lang="ru-RU" sz="2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 </a:t>
            </a:r>
            <a:r>
              <a:rPr lang="ru-RU" sz="2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 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ru-RU" sz="2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ru-RU" sz="2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н.р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на  </a:t>
            </a:r>
            <a:r>
              <a:rPr lang="ru-RU" sz="2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обліку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особливого  </a:t>
            </a:r>
            <a:endParaRPr lang="ru-RU" dirty="0">
              <a:solidFill>
                <a:srgbClr val="980000"/>
              </a:solidFill>
            </a:endParaRPr>
          </a:p>
          <a:p>
            <a:pPr lvl="0" algn="ctr">
              <a:buClr>
                <a:srgbClr val="FF0000"/>
              </a:buClr>
              <a:buSzPts val="2600"/>
            </a:pP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контролю  </a:t>
            </a:r>
            <a:r>
              <a:rPr lang="ru-RU" sz="2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педагогічного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</a:t>
            </a:r>
            <a:r>
              <a:rPr lang="ru-RU" sz="2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колективу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 </a:t>
            </a:r>
            <a:r>
              <a:rPr lang="ru-RU" sz="2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були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учні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2600" b="1" dirty="0" smtClean="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FF0000"/>
              </a:buClr>
              <a:buSzPts val="2600"/>
            </a:pPr>
            <a:r>
              <a:rPr lang="ru-RU" sz="2600" b="1" dirty="0" err="1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залежно</a:t>
            </a:r>
            <a:r>
              <a:rPr lang="ru-RU" sz="2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соціального</a:t>
            </a:r>
            <a:r>
              <a:rPr lang="ru-RU" sz="2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складу: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Photo from album &quot;Дети в школе&quot; on | Imagem escola, Criança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4" y="4445617"/>
            <a:ext cx="1754336" cy="204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1146752" y="1233055"/>
            <a:ext cx="7107383" cy="79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Times New Roman"/>
              <a:buNone/>
            </a:pPr>
            <a:r>
              <a:rPr lang="en-US" sz="2800" b="1" i="0" u="none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 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приміщенні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школи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кабінетів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 </a:t>
            </a:r>
            <a:endParaRPr sz="2000" b="0" i="0" u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кабінет у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країнської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мови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літератури</a:t>
            </a:r>
            <a:endParaRPr sz="2000" b="0" i="0" u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абінет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фізики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математики</a:t>
            </a:r>
            <a:endParaRPr sz="2000" b="0" i="0" u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uk-UA" sz="2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абінет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хімії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біології</a:t>
            </a:r>
            <a:endParaRPr sz="2000" b="0" i="0" u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uk-UA" sz="2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абінет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історії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0" i="0" u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uk-UA" sz="2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абінет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інформатик</a:t>
            </a:r>
            <a:r>
              <a:rPr lang="uk-UA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endParaRPr sz="2000" b="0" i="0" u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кабінети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учнів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початкової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школи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0" i="0" u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Бракує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кімнати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групи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продовженого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дня</a:t>
            </a:r>
            <a:r>
              <a:rPr lang="uk-UA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їдальні</a:t>
            </a:r>
            <a:endParaRPr dirty="0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Times New Roman"/>
              <a:buNone/>
            </a:pPr>
            <a:endParaRPr dirty="0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Більшість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кабінетів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класних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кімнат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відповідає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типовим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перелікам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вимогам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навчальних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b="0" i="0" u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школі</a:t>
            </a:r>
            <a:r>
              <a:rPr lang="en-US" sz="20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є 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бібліотека</a:t>
            </a: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спортивни</a:t>
            </a:r>
            <a:r>
              <a:rPr lang="uk-UA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й</a:t>
            </a:r>
            <a:r>
              <a:rPr lang="en-US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зал</a:t>
            </a: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 спортивні </a:t>
            </a:r>
            <a:r>
              <a:rPr lang="en-US" sz="20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майданчик</a:t>
            </a:r>
            <a:r>
              <a:rPr lang="uk-UA" sz="20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en-US" sz="2000" b="0" i="0" u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 </a:t>
            </a:r>
            <a:endParaRPr sz="3200" b="0" i="0" u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dirty="0">
              <a:solidFill>
                <a:srgbClr val="C00000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dirty="0">
              <a:solidFill>
                <a:srgbClr val="C0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</a:pPr>
            <a:endParaRPr lang="uk-UA" sz="2400" b="1" i="0" u="none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</a:pPr>
            <a:r>
              <a:rPr lang="en-US" sz="2400" b="1" i="0" u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</a:t>
            </a:r>
            <a:r>
              <a:rPr lang="en-US" sz="2400" b="1" i="0" u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БАЗА НАВЧАЛЬНОГО </a:t>
            </a:r>
            <a:r>
              <a:rPr lang="en-US" sz="2400" b="1" i="0" u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ЗАКЛАДУ</a:t>
            </a:r>
            <a:endParaRPr dirty="0"/>
          </a:p>
        </p:txBody>
      </p:sp>
      <p:pic>
        <p:nvPicPr>
          <p:cNvPr id="9218" name="Picture 2" descr="Оголошення про конкурс на заміщення вакантної посади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09" y="4724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5146995" y="6602368"/>
            <a:ext cx="125238" cy="251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nstanti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 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БАЗА НАВЧАЛЬНОГО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ЗАКЛАДУ</a:t>
            </a:r>
            <a:endParaRPr lang="uk-UA" sz="2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lang="uk-UA" sz="2400" b="1" noProof="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Оформлення класних приміщень школи</a:t>
            </a: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218" name="Picture 2" descr="Оголошення про конкурс на заміщення вакантної посади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73" y="489007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fiev21-2.fna.fbcdn.net/v/t1.0-9/69393277_1362444327239603_1653435784734179328_n.jpg?_nc_cat=106&amp;_nc_sid=b9115d&amp;_nc_ohc=6kj07jDSyjgAX-cFKxr&amp;_nc_ht=scontent.fiev21-2.fna&amp;oh=a8ba3970bf2104a12e7fc2d36402d8e1&amp;oe=5F05C7F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5068">
            <a:off x="1090906" y="1874026"/>
            <a:ext cx="2477775" cy="185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iev21-1.fna.fbcdn.net/v/t1.0-9/69501441_1362444430572926_5960490115137536000_n.jpg?_nc_cat=110&amp;_nc_sid=b9115d&amp;_nc_ohc=lv8HV71lyqsAX9w8yi1&amp;_nc_ht=scontent.fiev21-1.fna&amp;oh=b3fd6d1016aa65b5971911f6763124c4&amp;oe=5F05DF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07" y="1778566"/>
            <a:ext cx="2080203" cy="277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content.fiev21-1.fna.fbcdn.net/v/t1.0-9/69615365_513763969398572_4408946249043017728_n.jpg?_nc_cat=104&amp;_nc_sid=b9115d&amp;_nc_ohc=72DqoyvaCq8AX9Y5_jB&amp;_nc_ht=scontent.fiev21-1.fna&amp;oh=ad5be23d01dbe276014c3910a7343a91&amp;oe=5F0679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264">
            <a:off x="5861578" y="1993850"/>
            <a:ext cx="2413824" cy="18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content.fiev21-1.fna.fbcdn.net/v/t1.0-9/69465177_523446298467136_2609270976818446336_n.jpg?_nc_cat=104&amp;_nc_sid=b9115d&amp;_nc_ohc=gT4qAoCsk-YAX9h7SvB&amp;_nc_ht=scontent.fiev21-1.fna&amp;oh=369a1e8a5977c829cf38c0df5902f096&amp;oe=5F0629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9989">
            <a:off x="1325650" y="3911634"/>
            <a:ext cx="2851646" cy="21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content.fiev21-1.fna.fbcdn.net/v/t1.0-9/72409210_1423522534465115_4775969960608399360_n.jpg?_nc_cat=109&amp;_nc_sid=b9115d&amp;_nc_ohc=Fh_9qxGvxkAAX_qrA9m&amp;_nc_ht=scontent.fiev21-1.fna&amp;oh=4e5a00a13f7196d878ffcd89de341ef7&amp;oe=5F04B4A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7722">
            <a:off x="4815357" y="3823772"/>
            <a:ext cx="2966087" cy="222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1092634" y="181271"/>
            <a:ext cx="6872938" cy="736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Times New Roman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nstanti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 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БАЗА НАВЧАЛЬНОГО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ЗАКЛАДУ</a:t>
            </a: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uk-UA" sz="2400" b="1" dirty="0" smtClean="0">
                <a:solidFill>
                  <a:srgbClr val="7030A0"/>
                </a:solidFill>
                <a:latin typeface="Times New Roman"/>
                <a:cs typeface="Times New Roman"/>
                <a:sym typeface="Times New Roman"/>
              </a:rPr>
              <a:t>Оформлення коридорів школи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69" y="1579382"/>
            <a:ext cx="1451438" cy="2050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49" y="1601654"/>
            <a:ext cx="1463121" cy="2113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85" y="1605036"/>
            <a:ext cx="1376218" cy="2028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74" y="3864104"/>
            <a:ext cx="1542714" cy="2131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69" y="3804985"/>
            <a:ext cx="1493046" cy="2190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96" y="3732647"/>
            <a:ext cx="1458229" cy="2249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scontent.fiev21-2.fna.fbcdn.net/v/t1.0-9/90235007_678888679589563_3231099515914158080_n.jpg?_nc_cat=100&amp;_nc_sid=b9115d&amp;_nc_ohc=kddNhz0pR4wAX9foAAX&amp;_nc_ht=scontent.fiev21-2.fna&amp;oh=c6bc5b81453f316e6c2afcad28b6652f&amp;oe=5F08C80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342" y="1601654"/>
            <a:ext cx="1394549" cy="2028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s://scontent.fiev21-2.fna.fbcdn.net/v/t1.0-9/85002107_634224804020790_7919057599398412288_n.jpg?_nc_cat=111&amp;_nc_sid=b9115d&amp;_nc_ohc=4seECP3oO_EAX-9WfdJ&amp;_nc_ht=scontent.fiev21-2.fna&amp;oh=b15c0e5b9304c675d996dd78cf2959d3&amp;oe=5F08095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8188" y="3818204"/>
            <a:ext cx="1476648" cy="2164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8" name="Picture 2" descr="Оголошення про конкурс на заміщення вакантної посади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5" y="523047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3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-3870471" y="9744329"/>
            <a:ext cx="866335" cy="40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nstanti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 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БАЗА НАВЧАЛЬНОГО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ЗАКЛАДУ</a:t>
            </a: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lang="uk-UA" sz="2400" b="1" dirty="0" smtClean="0">
                <a:solidFill>
                  <a:srgbClr val="7030A0"/>
                </a:solidFill>
                <a:latin typeface="Times New Roman"/>
                <a:cs typeface="Times New Roman"/>
                <a:sym typeface="Times New Roman"/>
              </a:rPr>
              <a:t> Спортивно- тренажерний зал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9218" name="Picture 2" descr="Оголошення про конкурс на заміщення вакантної посади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09" y="4724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content.fiev21-1.fna.fbcdn.net/v/t1.0-9/85090976_2691030214297635_5614773860881661952_o.jpg?_nc_cat=104&amp;_nc_sid=8bfeb9&amp;_nc_ohc=9yUdhgU5qhMAX_vYahk&amp;_nc_ht=scontent.fiev21-1.fna&amp;oh=a3e2857e2925f3da99e60c2b05f594bd&amp;oe=5F057EB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58" y="1572607"/>
            <a:ext cx="2461347" cy="184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iev21-1.fna.fbcdn.net/v/t1.0-9/84841753_2691030210964302_2894607279452061696_o.jpg?_nc_cat=108&amp;_nc_sid=8bfeb9&amp;_nc_ohc=A4mdE88QZlsAX8qwBwb&amp;_nc_ht=scontent.fiev21-1.fna&amp;oh=16a42fd5948c36cc78a3d72ab0e5a8bf&amp;oe=5F06336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21" y="1583323"/>
            <a:ext cx="2377776" cy="17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iev21-2.fna.fbcdn.net/v/t1.0-9/86190753_2691030140964309_3425256076625313792_o.jpg?_nc_cat=100&amp;_nc_sid=8bfeb9&amp;_nc_ohc=0llQvu_yl54AX96FyUm&amp;_nc_ht=scontent.fiev21-2.fna&amp;oh=0a6d1cd9dddd345688cafd423a7bb0b9&amp;oe=5F043BF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4535"/>
            <a:ext cx="2784763" cy="20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.fiev21-2.fna.fbcdn.net/v/t1.0-9/84258865_2691030130964310_6559731408338681856_o.jpg?_nc_cat=102&amp;_nc_sid=8bfeb9&amp;_nc_ohc=tcZvhS-rRosAX98fwjt&amp;_nc_ht=scontent.fiev21-2.fna&amp;oh=7f6a4b705b19bf39933eaffe4edd703a&amp;oe=5F047A7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93" y="3366655"/>
            <a:ext cx="2752443" cy="20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Наклейка спорт на стіну - Наліпки для спортзалу -【Крутий Дизайн】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38" y="1725408"/>
            <a:ext cx="1526798" cy="15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content.fiev21-1.fna.fbcdn.net/v/t1.0-9/84838084_2691030234297633_328352139564810240_o.jpg?_nc_cat=108&amp;_nc_sid=8bfeb9&amp;_nc_ohc=r1cQi-qKMH0AX_EPFvL&amp;_nc_ht=scontent.fiev21-1.fna&amp;oh=fdb479adbb62b957e0e42055a73c865b&amp;oe=5F07E5D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70" y="3576828"/>
            <a:ext cx="2890534" cy="21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71437" y="31750"/>
            <a:ext cx="9144000" cy="118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 w="1905"/>
              <a:gradFill>
                <a:gsLst>
                  <a:gs pos="0">
                    <a:srgbClr val="163EF5">
                      <a:shade val="20000"/>
                      <a:satMod val="200000"/>
                    </a:srgbClr>
                  </a:gs>
                  <a:gs pos="78000">
                    <a:srgbClr val="163EF5">
                      <a:tint val="90000"/>
                      <a:shade val="89000"/>
                      <a:satMod val="220000"/>
                    </a:srgbClr>
                  </a:gs>
                  <a:gs pos="100000">
                    <a:srgbClr val="163EF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Моніторинг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навчальних</a:t>
            </a:r>
            <a:r>
              <a:rPr kumimoji="0" lang="uk-UA" sz="2400" b="1" i="0" u="none" strike="noStrike" kern="0" cap="none" spc="0" normalizeH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досягнень</a:t>
            </a:r>
            <a:endParaRPr kumimoji="0" lang="uk-UA" sz="2400" b="1" i="0" u="none" strike="noStrike" kern="0" cap="none" spc="0" normalizeH="0" baseline="0" noProof="0" dirty="0" smtClean="0">
              <a:ln w="1905"/>
              <a:gradFill>
                <a:gsLst>
                  <a:gs pos="0">
                    <a:srgbClr val="163EF5">
                      <a:shade val="20000"/>
                      <a:satMod val="200000"/>
                    </a:srgbClr>
                  </a:gs>
                  <a:gs pos="78000">
                    <a:srgbClr val="163EF5">
                      <a:tint val="90000"/>
                      <a:shade val="89000"/>
                      <a:satMod val="220000"/>
                    </a:srgbClr>
                  </a:gs>
                  <a:gs pos="100000">
                    <a:srgbClr val="163EF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982355"/>
              </p:ext>
            </p:extLst>
          </p:nvPr>
        </p:nvGraphicFramePr>
        <p:xfrm>
          <a:off x="1524000" y="1894112"/>
          <a:ext cx="6096000" cy="3370218"/>
        </p:xfrm>
        <a:graphic>
          <a:graphicData uri="http://schemas.openxmlformats.org/drawingml/2006/table">
            <a:tbl>
              <a:tblPr firstRow="1" bandRow="1">
                <a:tableStyleId>{05BA8CBC-C3A2-454A-A87B-25A79CFE11A5}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92676931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459085525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362923335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792108248"/>
                    </a:ext>
                  </a:extLst>
                </a:gridCol>
                <a:gridCol w="656046">
                  <a:extLst>
                    <a:ext uri="{9D8B030D-6E8A-4147-A177-3AD203B41FA5}">
                      <a16:colId xmlns:a16="http://schemas.microsoft.com/office/drawing/2014/main" val="79866924"/>
                    </a:ext>
                  </a:extLst>
                </a:gridCol>
                <a:gridCol w="687977">
                  <a:extLst>
                    <a:ext uri="{9D8B030D-6E8A-4147-A177-3AD203B41FA5}">
                      <a16:colId xmlns:a16="http://schemas.microsoft.com/office/drawing/2014/main" val="2377297031"/>
                    </a:ext>
                  </a:extLst>
                </a:gridCol>
                <a:gridCol w="687977">
                  <a:extLst>
                    <a:ext uri="{9D8B030D-6E8A-4147-A177-3AD203B41FA5}">
                      <a16:colId xmlns:a16="http://schemas.microsoft.com/office/drawing/2014/main" val="1347795430"/>
                    </a:ext>
                  </a:extLst>
                </a:gridCol>
              </a:tblGrid>
              <a:tr h="561703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uk-UA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</a:t>
                      </a:r>
                      <a:endParaRPr lang="uk-UA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uk-UA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420585"/>
                  </a:ext>
                </a:extLst>
              </a:tr>
              <a:tr h="561703">
                <a:tc>
                  <a:txBody>
                    <a:bodyPr/>
                    <a:lstStyle/>
                    <a:p>
                      <a:r>
                        <a:rPr lang="uk-UA" dirty="0" smtClean="0"/>
                        <a:t>5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7,9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2"/>
                          </a:solidFill>
                        </a:rPr>
                        <a:t>8</a:t>
                      </a:r>
                      <a:endParaRPr lang="uk-UA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83056440"/>
                  </a:ext>
                </a:extLst>
              </a:tr>
              <a:tr h="561703">
                <a:tc>
                  <a:txBody>
                    <a:bodyPr/>
                    <a:lstStyle/>
                    <a:p>
                      <a:r>
                        <a:rPr lang="uk-UA" dirty="0" smtClean="0"/>
                        <a:t>6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7,3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7,9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32326583"/>
                  </a:ext>
                </a:extLst>
              </a:tr>
              <a:tr h="561703">
                <a:tc>
                  <a:txBody>
                    <a:bodyPr/>
                    <a:lstStyle/>
                    <a:p>
                      <a:r>
                        <a:rPr lang="uk-UA" dirty="0" smtClean="0"/>
                        <a:t>7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7,5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92650997"/>
                  </a:ext>
                </a:extLst>
              </a:tr>
              <a:tr h="561703">
                <a:tc>
                  <a:txBody>
                    <a:bodyPr/>
                    <a:lstStyle/>
                    <a:p>
                      <a:r>
                        <a:rPr lang="uk-UA" dirty="0" smtClean="0"/>
                        <a:t>8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5,8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6,8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98658529"/>
                  </a:ext>
                </a:extLst>
              </a:tr>
              <a:tr h="561703">
                <a:tc>
                  <a:txBody>
                    <a:bodyPr/>
                    <a:lstStyle/>
                    <a:p>
                      <a:r>
                        <a:rPr lang="uk-UA" dirty="0" smtClean="0"/>
                        <a:t>9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7,5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92682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6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1274619" y="1482436"/>
            <a:ext cx="6137563" cy="537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b="1" i="1" dirty="0" smtClean="0">
                <a:solidFill>
                  <a:srgbClr val="0070C0"/>
                </a:solidFill>
              </a:rPr>
              <a:t>У </a:t>
            </a:r>
            <a:r>
              <a:rPr lang="uk-UA" sz="3200" b="1" i="1" dirty="0">
                <a:solidFill>
                  <a:srgbClr val="0070C0"/>
                </a:solidFill>
              </a:rPr>
              <a:t>грі </a:t>
            </a:r>
            <a:r>
              <a:rPr lang="uk-UA" sz="3200" b="1" i="1" dirty="0" smtClean="0">
                <a:solidFill>
                  <a:srgbClr val="0070C0"/>
                </a:solidFill>
              </a:rPr>
              <a:t>взяли </a:t>
            </a:r>
            <a:r>
              <a:rPr lang="uk-UA" sz="3200" b="1" i="1" dirty="0">
                <a:solidFill>
                  <a:srgbClr val="0070C0"/>
                </a:solidFill>
              </a:rPr>
              <a:t>участь </a:t>
            </a:r>
            <a:r>
              <a:rPr lang="uk-UA" sz="3200" b="1" i="1" dirty="0" smtClean="0">
                <a:solidFill>
                  <a:srgbClr val="0070C0"/>
                </a:solidFill>
              </a:rPr>
              <a:t>24 учень</a:t>
            </a:r>
            <a:endParaRPr lang="uk-UA" sz="3200" b="1" i="1" dirty="0">
              <a:solidFill>
                <a:srgbClr val="0070C0"/>
              </a:solidFill>
            </a:endParaRPr>
          </a:p>
          <a:p>
            <a:pPr lvl="0">
              <a:buNone/>
            </a:pPr>
            <a:r>
              <a:rPr lang="uk-UA" sz="3200" b="1" i="1" dirty="0">
                <a:solidFill>
                  <a:srgbClr val="0070C0"/>
                </a:solidFill>
              </a:rPr>
              <a:t>Із них :</a:t>
            </a:r>
          </a:p>
          <a:p>
            <a:endParaRPr lang="uk-UA" sz="2400" b="1" i="1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solidFill>
                  <a:srgbClr val="0070C0"/>
                </a:solidFill>
              </a:rPr>
              <a:t>Диплом І ступеня регіонального рівня – 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solidFill>
                  <a:srgbClr val="0070C0"/>
                </a:solidFill>
              </a:rPr>
              <a:t>Диплом ІІ ступеня регіонального рівня</a:t>
            </a:r>
            <a:r>
              <a:rPr lang="uk-UA" sz="2400" b="1" i="1" dirty="0">
                <a:solidFill>
                  <a:srgbClr val="0070C0"/>
                </a:solidFill>
              </a:rPr>
              <a:t> –</a:t>
            </a:r>
            <a:r>
              <a:rPr lang="uk-UA" sz="2400" b="1" i="1" dirty="0" smtClean="0">
                <a:solidFill>
                  <a:srgbClr val="0070C0"/>
                </a:solidFill>
              </a:rPr>
              <a:t> 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b="1" i="1" dirty="0" smtClean="0">
                <a:solidFill>
                  <a:srgbClr val="0070C0"/>
                </a:solidFill>
              </a:rPr>
              <a:t>Диплом переможця в початковій школі </a:t>
            </a:r>
            <a:r>
              <a:rPr lang="uk-UA" sz="2400" b="1" i="1" dirty="0">
                <a:solidFill>
                  <a:srgbClr val="0070C0"/>
                </a:solidFill>
              </a:rPr>
              <a:t>–</a:t>
            </a:r>
            <a:r>
              <a:rPr lang="uk-UA" sz="2400" b="1" i="1" dirty="0" smtClean="0">
                <a:solidFill>
                  <a:srgbClr val="0070C0"/>
                </a:solidFill>
              </a:rPr>
              <a:t> 1</a:t>
            </a:r>
            <a:endParaRPr lang="uk-UA" sz="2400" b="1" i="1" dirty="0">
              <a:solidFill>
                <a:srgbClr val="0070C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nstanti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 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lang="uk-UA" sz="2400" b="1" dirty="0" smtClean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Участь учнів школи у Всеукраїнській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lang="uk-UA" sz="2400" b="1" dirty="0" smtClean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 українознавчій грі «Соняшник»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14" descr="99+) Одноклассники» – картка користувача ТАМАРА Л. у Яндекс.Колекція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38" y="165143"/>
            <a:ext cx="1387544" cy="13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1587113" y="5250376"/>
            <a:ext cx="1636683" cy="300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 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9741092" y="1970504"/>
            <a:ext cx="5810392" cy="9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1028" name="Picture 4" descr="https://scontent.fiev21-2.fna.fbcdn.net/v/t1.0-9/89123412_891742787957488_8182395294290280448_n.jpg?_nc_cat=106&amp;_nc_sid=b9115d&amp;_nc_ohc=jQTy1lzLEFgAX9lCdqL&amp;_nc_ht=scontent.fiev21-2.fna&amp;oh=8e3879443bae07beb18c6c08787a334c&amp;oe=5F03E33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93" y="626582"/>
            <a:ext cx="3176396" cy="23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iev21-1.fna.fbcdn.net/v/t1.0-9/87475517_891743241290776_7047846517314420736_n.jpg?_nc_cat=109&amp;_nc_sid=b9115d&amp;_nc_ohc=lEfdsLg-wUMAX9RkhKL&amp;_nc_ht=scontent.fiev21-1.fna&amp;oh=7f6384ec293a3d668e2f4e1614c9c44f&amp;oe=5F030B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91" y="3467189"/>
            <a:ext cx="3686896" cy="276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К Бріо КРУ — купити насіння соняшнику, Syngenta — ціна, опис в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59" y="4640768"/>
            <a:ext cx="1519691" cy="15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ерший Всеукраїнський конкурс знавцiв зарубiжної та української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66" y="4632468"/>
            <a:ext cx="1481383" cy="15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99+) Одноклассники» – картка користувача ТАМАРА Л. у Яндекс.Колекціях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46" y="912943"/>
            <a:ext cx="1387544" cy="13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1620982" y="1094509"/>
            <a:ext cx="6137563" cy="469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uk-UA" sz="32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 </a:t>
            </a:r>
            <a:r>
              <a:rPr lang="uk-UA" sz="32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конкурсі  </a:t>
            </a:r>
            <a:r>
              <a:rPr lang="uk-UA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взяло </a:t>
            </a:r>
            <a:r>
              <a:rPr lang="uk-UA" sz="32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uk-UA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uk-UA" sz="32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учнів.</a:t>
            </a:r>
            <a:br>
              <a:rPr lang="uk-UA" sz="32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Із них </a:t>
            </a:r>
            <a:r>
              <a:rPr lang="uk-UA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3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Грамота з фізики – </a:t>
            </a:r>
            <a:r>
              <a:rPr lang="uk-UA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uk-UA" sz="3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Грамота з </a:t>
            </a:r>
            <a:r>
              <a:rPr lang="uk-UA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біології -1</a:t>
            </a:r>
            <a:endParaRPr lang="uk-UA" sz="3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Сертифікат учасника - </a:t>
            </a:r>
            <a:r>
              <a:rPr lang="uk-UA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C00000"/>
              </a:buClr>
              <a:buSzPts val="2400"/>
              <a:defRPr/>
            </a:pPr>
            <a:endParaRPr lang="uk-UA" sz="2400" b="1" dirty="0" smtClean="0">
              <a:solidFill>
                <a:srgbClr val="C00000"/>
              </a:solidFill>
              <a:latin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C00000"/>
              </a:buClr>
              <a:buSzPts val="2400"/>
              <a:defRPr/>
            </a:pPr>
            <a:r>
              <a:rPr lang="uk-UA" sz="2400" b="1" dirty="0" smtClean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Участь учнів гімназії </a:t>
            </a:r>
            <a:r>
              <a:rPr lang="uk-UA" sz="2400" b="1" dirty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у </a:t>
            </a:r>
            <a:r>
              <a:rPr lang="uk-UA" sz="2400" b="1" dirty="0" smtClean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Міжнародному </a:t>
            </a:r>
          </a:p>
          <a:p>
            <a:pPr lvl="0" algn="ctr">
              <a:buClr>
                <a:srgbClr val="C00000"/>
              </a:buClr>
              <a:buSzPts val="2400"/>
              <a:defRPr/>
            </a:pPr>
            <a:r>
              <a:rPr lang="uk-UA" sz="2400" b="1" dirty="0" smtClean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Математичному конкурсі «Кенгуру»</a:t>
            </a:r>
            <a:endParaRPr lang="uk-UA" sz="2400" b="1" dirty="0">
              <a:solidFill>
                <a:srgbClr val="C00000"/>
              </a:solidFill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86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lin ang="5400012" scaled="0"/>
        </a:gra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9556"/>
            <a:ext cx="9250074" cy="6937556"/>
          </a:xfrm>
          <a:prstGeom prst="rect">
            <a:avLst/>
          </a:prstGeom>
        </p:spPr>
      </p:pic>
      <p:pic>
        <p:nvPicPr>
          <p:cNvPr id="2052" name="Picture 4" descr="https://scontent.fiev21-1.fna.fbcdn.net/v/t1.0-9/71221391_2117621445206971_1011564724917108736_o.jpg?_nc_cat=101&amp;_nc_sid=cdbe9c&amp;_nc_ohc=yCSGFdKPh8gAX8VUddh&amp;_nc_ht=scontent.fiev21-1.fna&amp;oh=83301c19c5e28f024c4d1f1393f6b4e0&amp;oe=5F0703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4682836"/>
            <a:ext cx="3096489" cy="2064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scontent.fiev21-2.fna.fbcdn.net/v/t1.0-9/72138852_760413954423706_4490561120272121856_n.jpg?_nc_cat=106&amp;_nc_sid=8bfeb9&amp;_nc_ohc=kt6CNw1fR-4AX9Yr1si&amp;_nc_ht=scontent.fiev21-2.fna&amp;oh=bc3ea17bf55f92259fb8b611288aafac&amp;oe=5F08EFD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64" y="4682836"/>
            <a:ext cx="2752436" cy="2064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https://scontent.fiev21-2.fna.fbcdn.net/v/t1.0-9/69629859_737448240053611_1792046362334855168_n.jpg?_nc_cat=106&amp;_nc_sid=b9115d&amp;_nc_ohc=25ypCryP6gMAX84Ou9-&amp;_nc_ht=scontent.fiev21-2.fna&amp;oh=04db285f0e5632c1acb07b4069dcb985&amp;oe=5F0774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10" y="4682836"/>
            <a:ext cx="2745557" cy="2059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C00000"/>
              </a:buClr>
              <a:buSzPts val="2400"/>
              <a:defRPr/>
            </a:pP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ctr">
              <a:buClr>
                <a:srgbClr val="C00000"/>
              </a:buClr>
              <a:buSzPts val="2400"/>
              <a:defRPr/>
            </a:pP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Участь у </a:t>
            </a:r>
            <a:r>
              <a:rPr lang="ru-RU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Всеукраїнському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літературному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"У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римах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світлих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оживає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слово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...»    </a:t>
            </a:r>
          </a:p>
          <a:p>
            <a:pPr lvl="0" algn="ctr">
              <a:buClr>
                <a:srgbClr val="C00000"/>
              </a:buClr>
              <a:buSzPts val="2400"/>
              <a:defRPr/>
            </a:pPr>
            <a:r>
              <a:rPr lang="ru-RU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Успішний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дебют </a:t>
            </a:r>
            <a:r>
              <a:rPr lang="ru-RU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ru-RU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Легези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Валерія</a:t>
            </a:r>
            <a:endParaRPr lang="ru-RU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C00000"/>
              </a:buClr>
              <a:buSzPts val="2400"/>
              <a:defRPr/>
            </a:pPr>
            <a:endParaRPr kumimoji="0" lang="uk-UA" sz="4000" i="0" u="none" strike="noStrike" kern="0" normalizeH="0" baseline="0" noProof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026" name="Picture 2" descr="https://scontent.fiev21-1.fna.fbcdn.net/v/t1.6435-0/s600x600/198268710_2967975426782867_566141723628385366_n.jpg?_nc_cat=103&amp;ccb=1-3&amp;_nc_sid=b9115d&amp;_nc_ohc=Sx-HMGy4UskAX9otRpT&amp;tn=LXLFhki-4dtIngFo&amp;_nc_ht=scontent.fiev21-1.fna&amp;tp=7&amp;oh=203911cd846e660bbc66aeda161aedf7&amp;oe=60E324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72" y="2134490"/>
            <a:ext cx="3593465" cy="392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iev21-1.fna.fbcdn.net/v/t1.6435-0/p403x403/196407142_2967975500116193_2858211640465824041_n.jpg?_nc_cat=103&amp;ccb=1-3&amp;_nc_sid=b9115d&amp;_nc_ohc=vmoJJrRXvEEAX9m1F2U&amp;_nc_ht=scontent.fiev21-1.fna&amp;tp=6&amp;oh=ec1c819ed093d4a5eae4b4eb14a80617&amp;oe=60E1E9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80" y="2084477"/>
            <a:ext cx="2744379" cy="39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 w="1905"/>
              <a:gradFill>
                <a:gsLst>
                  <a:gs pos="0">
                    <a:srgbClr val="163EF5">
                      <a:shade val="20000"/>
                      <a:satMod val="200000"/>
                    </a:srgbClr>
                  </a:gs>
                  <a:gs pos="78000">
                    <a:srgbClr val="163EF5">
                      <a:tint val="90000"/>
                      <a:shade val="89000"/>
                      <a:satMod val="220000"/>
                    </a:srgbClr>
                  </a:gs>
                  <a:gs pos="100000">
                    <a:srgbClr val="163EF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УЧАСТЬ</a:t>
            </a:r>
            <a:r>
              <a:rPr kumimoji="0" lang="uk-UA" sz="2400" b="1" i="0" u="none" strike="noStrike" kern="0" cap="none" spc="0" normalizeH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У</a:t>
            </a:r>
            <a:r>
              <a:rPr kumimoji="0" lang="uk-UA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uk-UA" sz="2400" b="1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ПЕРЕЧИНСЬКОМУ ЗАБІГУ</a:t>
            </a:r>
          </a:p>
          <a:p>
            <a:pPr lvl="0" algn="ctr">
              <a:buClr>
                <a:srgbClr val="C00000"/>
              </a:buClr>
              <a:buSzPts val="2400"/>
              <a:defRPr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ІІІ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місця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у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забігу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до дня м.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Перечина</a:t>
            </a:r>
            <a:r>
              <a:rPr lang="uk-UA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2050" name="Picture 2" descr="https://scontent.fiev21-2.fna.fbcdn.net/v/t1.6435-0/s600x600/194514245_1387387981622770_2810867380091780320_n.jpg?_nc_cat=111&amp;ccb=1-3&amp;_nc_sid=b9115d&amp;_nc_ohc=skFPR0gDwdYAX9aG0Fn&amp;_nc_ht=scontent.fiev21-2.fna&amp;tp=7&amp;oh=bbe48e3c9ebfacf040371bcc9d184548&amp;oe=60E2E6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" y="2622852"/>
            <a:ext cx="2926534" cy="39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озможно, это изображение (1 человек, стоит и трава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54" y="2622852"/>
            <a:ext cx="2888207" cy="385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озможно, это изображение (5 человек, в том числе Ольга Барзак и люди стоят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16" y="2578564"/>
            <a:ext cx="2954638" cy="393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 w="1905"/>
              <a:gradFill>
                <a:gsLst>
                  <a:gs pos="0">
                    <a:srgbClr val="163EF5">
                      <a:shade val="20000"/>
                      <a:satMod val="200000"/>
                    </a:srgbClr>
                  </a:gs>
                  <a:gs pos="78000">
                    <a:srgbClr val="163EF5">
                      <a:tint val="90000"/>
                      <a:shade val="89000"/>
                      <a:satMod val="220000"/>
                    </a:srgbClr>
                  </a:gs>
                  <a:gs pos="100000">
                    <a:srgbClr val="163EF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УЧАСТЬ</a:t>
            </a:r>
            <a:r>
              <a:rPr kumimoji="0" lang="uk-UA" sz="2400" b="1" i="0" u="none" strike="noStrike" kern="0" cap="none" spc="0" normalizeH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У</a:t>
            </a:r>
            <a:r>
              <a:rPr kumimoji="0" lang="uk-UA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uk-UA" sz="2400" b="1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ПЕРЕЧИНСЬКОМУ ЗАБІГУ</a:t>
            </a:r>
          </a:p>
          <a:p>
            <a:pPr lvl="0" algn="ctr">
              <a:buClr>
                <a:srgbClr val="C00000"/>
              </a:buClr>
              <a:buSzPts val="2400"/>
              <a:defRPr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ІІІ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місця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у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забігу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до дня м.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Перечина</a:t>
            </a:r>
            <a:r>
              <a:rPr lang="uk-UA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5122" name="Picture 2" descr="https://scontent.fiev21-1.fna.fbcdn.net/v/t39.30808-6/s600x600/195694785_1225467051251725_2077646405828720394_n.jpg?_nc_cat=101&amp;ccb=1-3&amp;_nc_sid=b9115d&amp;_nc_ohc=oWtGF0zGtcUAX9ngRyM&amp;_nc_ht=scontent.fiev21-1.fna&amp;tp=7&amp;oh=3f277d5d918ea5cc6fc337a05de21b4c&amp;oe=60E33A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31" y="1597818"/>
            <a:ext cx="3819706" cy="28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озможно, это изображение (6 человек, ребенок, люди стоят, воздушный шарик и в помещении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8" y="4462598"/>
            <a:ext cx="2799976" cy="209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озможно, это изображение (3 человека, ребенок и в помещении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975" y="4440452"/>
            <a:ext cx="2793558" cy="208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Возможно, это изображение (10 человек, ребенок, люди стоят и в помещении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53" y="4408256"/>
            <a:ext cx="2872432" cy="21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Возможно, это изображение (2 человека, ребенок, люди стоят, воздушный шарик и на открытом воздухе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54" y="1597818"/>
            <a:ext cx="3881998" cy="291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9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 w="1905"/>
              <a:gradFill>
                <a:gsLst>
                  <a:gs pos="0">
                    <a:srgbClr val="163EF5">
                      <a:shade val="20000"/>
                      <a:satMod val="200000"/>
                    </a:srgbClr>
                  </a:gs>
                  <a:gs pos="78000">
                    <a:srgbClr val="163EF5">
                      <a:tint val="90000"/>
                      <a:shade val="89000"/>
                      <a:satMod val="220000"/>
                    </a:srgbClr>
                  </a:gs>
                  <a:gs pos="100000">
                    <a:srgbClr val="163EF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УЧАСТЬ</a:t>
            </a:r>
            <a:r>
              <a:rPr kumimoji="0" lang="uk-UA" sz="2400" b="1" i="0" u="none" strike="noStrike" kern="0" cap="none" spc="0" normalizeH="0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uk-UA" sz="2400" b="1" noProof="0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ОБЛАСНІЙ ВИСТАВЦІ-КОНКУРСІ ДЕКОРАТИВНО-УЖИТКОВОГО І ОБРАЗОТВОРЧОГО МИСТЕЦТВА «ЗНАЙ І ЛЮБИ СВІЙ КРАЙ»</a:t>
            </a:r>
            <a:endParaRPr lang="uk-UA" sz="2400" b="1" dirty="0" smtClean="0">
              <a:ln w="1905"/>
              <a:gradFill>
                <a:gsLst>
                  <a:gs pos="0">
                    <a:srgbClr val="163EF5">
                      <a:shade val="20000"/>
                      <a:satMod val="200000"/>
                    </a:srgbClr>
                  </a:gs>
                  <a:gs pos="78000">
                    <a:srgbClr val="163EF5">
                      <a:tint val="90000"/>
                      <a:shade val="89000"/>
                      <a:satMod val="220000"/>
                    </a:srgbClr>
                  </a:gs>
                  <a:gs pos="100000">
                    <a:srgbClr val="163EF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>
              <a:buClr>
                <a:srgbClr val="C00000"/>
              </a:buClr>
              <a:buSzPts val="2400"/>
              <a:defRPr/>
            </a:pPr>
            <a:r>
              <a:rPr lang="ru-RU" b="1" dirty="0" err="1"/>
              <a:t>Збоян</a:t>
            </a:r>
            <a:r>
              <a:rPr lang="ru-RU" b="1" dirty="0"/>
              <a:t> </a:t>
            </a:r>
            <a:r>
              <a:rPr lang="ru-RU" b="1" dirty="0" err="1"/>
              <a:t>Олександра</a:t>
            </a:r>
            <a:r>
              <a:rPr lang="ru-RU" b="1" dirty="0"/>
              <a:t> </a:t>
            </a:r>
            <a:r>
              <a:rPr lang="ru-RU" b="1" dirty="0" err="1"/>
              <a:t>нагороджена</a:t>
            </a:r>
            <a:r>
              <a:rPr lang="ru-RU" b="1" dirty="0"/>
              <a:t> Дипломом ІІ </a:t>
            </a:r>
            <a:r>
              <a:rPr lang="ru-RU" b="1" dirty="0" err="1"/>
              <a:t>ступеня</a:t>
            </a:r>
            <a:r>
              <a:rPr lang="ru-RU" b="1" dirty="0"/>
              <a:t> </a:t>
            </a:r>
            <a:endParaRPr lang="ru-RU" b="1" dirty="0" smtClean="0"/>
          </a:p>
          <a:p>
            <a:pPr lvl="0" algn="ctr">
              <a:buClr>
                <a:srgbClr val="C00000"/>
              </a:buClr>
              <a:buSzPts val="2400"/>
              <a:defRPr/>
            </a:pPr>
            <a:r>
              <a:rPr lang="ru-RU" b="1" dirty="0" smtClean="0"/>
              <a:t>за </a:t>
            </a:r>
            <a:r>
              <a:rPr lang="ru-RU" b="1" dirty="0"/>
              <a:t>роботу "</a:t>
            </a:r>
            <a:r>
              <a:rPr lang="ru-RU" b="1" dirty="0" err="1"/>
              <a:t>Вітряк</a:t>
            </a:r>
            <a:r>
              <a:rPr lang="ru-RU" b="1" dirty="0"/>
              <a:t> - символ </a:t>
            </a:r>
            <a:r>
              <a:rPr lang="ru-RU" b="1" dirty="0" err="1"/>
              <a:t>неньки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". </a:t>
            </a:r>
            <a:endParaRPr lang="uk-UA" sz="2400" b="1" dirty="0" smtClean="0">
              <a:ln w="1905"/>
              <a:gradFill>
                <a:gsLst>
                  <a:gs pos="0">
                    <a:srgbClr val="163EF5">
                      <a:shade val="20000"/>
                      <a:satMod val="200000"/>
                    </a:srgbClr>
                  </a:gs>
                  <a:gs pos="78000">
                    <a:srgbClr val="163EF5">
                      <a:tint val="90000"/>
                      <a:shade val="89000"/>
                      <a:satMod val="220000"/>
                    </a:srgbClr>
                  </a:gs>
                  <a:gs pos="100000">
                    <a:srgbClr val="163EF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https://scontent.fiev21-2.fna.fbcdn.net/v/t1.6435-0/s600x600/191977699_2962072230700652_3909027114940327514_n.jpg?_nc_cat=102&amp;ccb=1-3&amp;_nc_sid=b9115d&amp;_nc_ohc=RqJ33UXri0sAX_kGyY9&amp;_nc_ht=scontent.fiev21-2.fna&amp;tp=7&amp;oh=40331c4d990611c242e4edf4c34c31d6&amp;oe=60E3618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64" y="2090660"/>
            <a:ext cx="3266894" cy="43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ет описания фото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2090660"/>
            <a:ext cx="3304902" cy="44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 w="1905"/>
              <a:gradFill>
                <a:gsLst>
                  <a:gs pos="0">
                    <a:srgbClr val="163EF5">
                      <a:shade val="20000"/>
                      <a:satMod val="200000"/>
                    </a:srgbClr>
                  </a:gs>
                  <a:gs pos="78000">
                    <a:srgbClr val="163EF5">
                      <a:tint val="90000"/>
                      <a:shade val="89000"/>
                      <a:satMod val="220000"/>
                    </a:srgbClr>
                  </a:gs>
                  <a:gs pos="100000">
                    <a:srgbClr val="163EF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r>
              <a:rPr lang="uk-UA" sz="2400" b="1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ВИШИВАНКИ</a:t>
            </a:r>
            <a:r>
              <a:rPr lang="uk-UA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3074" name="Picture 2" descr="Возможно, это изображение (8 человек, ребенок, люди стоят и в помещени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3" y="1672046"/>
            <a:ext cx="2753178" cy="20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iev21-1.fna.fbcdn.net/v/t1.6435-0/p552x414/188797922_973215620156866_5496854764020170202_n.jpg?_nc_cat=110&amp;ccb=1-3&amp;_nc_sid=b9115d&amp;_nc_ohc=obVRDW6nMukAX_0xfbe&amp;_nc_ht=scontent.fiev21-1.fna&amp;tp=6&amp;oh=9e3d9052e978ebeb83c76b04365dab3a&amp;oe=60E1E7C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84" y="1102617"/>
            <a:ext cx="2443934" cy="26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.fiev21-2.fna.fbcdn.net/v/t39.30808-6/s600x600/185897600_1217891658675931_4633224165354111026_n.jpg?_nc_cat=102&amp;ccb=1-3&amp;_nc_sid=b9115d&amp;_nc_ohc=CQRCTyvfH0AAX-AKH2z&amp;_nc_ht=scontent.fiev21-2.fna&amp;tp=7&amp;oh=18e71ffe68fec27b4e0edda38b3ccffc&amp;oe=60E30B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501" y="1672047"/>
            <a:ext cx="2753179" cy="20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Возможно, это изображение (6 человек, ребенок, люди стоят и в помещении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47" y="3855447"/>
            <a:ext cx="3167380" cy="237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content.fiev21-2.fna.fbcdn.net/v/t1.6435-0/p552x414/188015929_2953653341548409_4507093485031821304_n.jpg?_nc_cat=106&amp;ccb=1-3&amp;_nc_sid=b9115d&amp;_nc_ohc=HwDgDe_515wAX98RMVi&amp;_nc_ht=scontent.fiev21-2.fna&amp;tp=6&amp;oh=d4536a68733384927de4f5485924c9b7&amp;oe=60E394D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08850"/>
            <a:ext cx="2904172" cy="204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content.fiev21-1.fna.fbcdn.net/v/t1.6435-0/s600x600/187774907_1490262577975508_1401530744506311176_n.jpg?_nc_cat=105&amp;ccb=1-3&amp;_nc_sid=b9115d&amp;_nc_ohc=J7pGPb-zPYoAX9x3xWC&amp;_nc_ht=scontent.fiev21-1.fna&amp;tp=7&amp;oh=1b4743e9ea228dc6a5b04f6d152a20c8&amp;oe=60E2E17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28" y="4052853"/>
            <a:ext cx="2904172" cy="217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7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71437" y="3175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r>
              <a:rPr lang="uk-UA" sz="2400" b="1" dirty="0" smtClean="0">
                <a:ln w="1905"/>
                <a:gradFill>
                  <a:gsLst>
                    <a:gs pos="0">
                      <a:srgbClr val="163EF5">
                        <a:shade val="20000"/>
                        <a:satMod val="200000"/>
                      </a:srgbClr>
                    </a:gs>
                    <a:gs pos="78000">
                      <a:srgbClr val="163EF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63EF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 «СОКІЛ» («ДЖУРА»)</a:t>
            </a:r>
            <a:endParaRPr kumimoji="0" lang="uk-UA" sz="2400" b="1" i="0" u="none" strike="noStrike" kern="0" cap="none" spc="0" normalizeH="0" baseline="0" noProof="0" dirty="0" smtClean="0">
              <a:ln w="1905"/>
              <a:gradFill>
                <a:gsLst>
                  <a:gs pos="0">
                    <a:srgbClr val="163EF5">
                      <a:shade val="20000"/>
                      <a:satMod val="200000"/>
                    </a:srgbClr>
                  </a:gs>
                  <a:gs pos="78000">
                    <a:srgbClr val="163EF5">
                      <a:tint val="90000"/>
                      <a:shade val="89000"/>
                      <a:satMod val="220000"/>
                    </a:srgbClr>
                  </a:gs>
                  <a:gs pos="100000">
                    <a:srgbClr val="163EF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170" name="Picture 2" descr="https://scontent.fiev21-1.fna.fbcdn.net/v/t1.6435-0/s600x600/179235970_467724770973637_2589351984268834800_n.jpg?_nc_cat=109&amp;ccb=1-3&amp;_nc_sid=b9115d&amp;_nc_ohc=AV5AWVs_7JIAX_S8nXQ&amp;_nc_ht=scontent.fiev21-1.fna&amp;tp=7&amp;oh=a3e32d9c86b805ba2296863e108c080d&amp;oe=60E249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5" y="1032137"/>
            <a:ext cx="2169614" cy="295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Возможно, это изображение (один или несколько человек, люди стоят и трава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09" y="1032137"/>
            <a:ext cx="3012023" cy="19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Возможно, это изображение (один или несколько человек, люди сидят и на открытом воздухе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732" y="1032137"/>
            <a:ext cx="2270199" cy="309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Возможно, это изображение (один или несколько человек, люди стоят и парк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01" y="3038957"/>
            <a:ext cx="2911838" cy="21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Возможно, это изображение (один или несколько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2" y="3770388"/>
            <a:ext cx="2121359" cy="28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Возможно, это изображение (2 человека и на открытом воздухе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38" y="3601660"/>
            <a:ext cx="2245093" cy="306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3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hape 497" descr="C:\Users\Mariya\Desktop\презентації\02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 txBox="1"/>
          <p:nvPr/>
        </p:nvSpPr>
        <p:spPr>
          <a:xfrm>
            <a:off x="1143000" y="177850"/>
            <a:ext cx="7871400" cy="53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Виховна робота в школі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Соборності України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https://scontent.fiev21-2.fna.fbcdn.net/v/t1.0-9/82777566_625418794899755_425317043521191936_n.jpg?_nc_cat=100&amp;_nc_sid=b9115d&amp;_nc_ohc=vUMYV5CCM24AX_UeWxv&amp;_nc_ht=scontent.fiev21-2.fna&amp;oh=9a1e36bd53247f0a13a42eaa6ae19aff&amp;oe=5F09320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186" y="1397144"/>
            <a:ext cx="2537978" cy="190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iev21-2.fna.fbcdn.net/v/t1.0-9/82577816_640105520134546_4061237898760945664_n.jpg?_nc_cat=103&amp;_nc_sid=b9115d&amp;_nc_ohc=fYML9HL-oggAX-8HfGW&amp;_nc_ht=scontent.fiev21-2.fna&amp;oh=017770314bb351927cb837d3c7970569&amp;oe=5F0689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86" y="1386536"/>
            <a:ext cx="2566266" cy="19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fiev21-1.fna.fbcdn.net/v/t1.0-9/82564340_625418984899736_8096512389505089536_n.jpg?_nc_cat=105&amp;_nc_sid=b9115d&amp;_nc_ohc=9eUC9mdexpIAX9vn2c4&amp;_nc_ht=scontent.fiev21-1.fna&amp;oh=0103300a90a169670087214cdd42ec43&amp;oe=5F0895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98" y="1407752"/>
            <a:ext cx="2537978" cy="190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iev21-2.fna.fbcdn.net/v/t1.0-9/82652352_859676257830808_7659144707133407232_n.jpg?_nc_cat=106&amp;_nc_sid=b9115d&amp;_nc_ohc=P6DnJxZamUIAX8H59Yv&amp;_nc_ht=scontent.fiev21-2.fna&amp;oh=8bea936c2168550bee9e0875b9fe3358&amp;oe=5F068EC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71" y="3545180"/>
            <a:ext cx="2516931" cy="18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content.fiev21-1.fna.fbcdn.net/v/t1.0-9/83325455_1505223782961656_3553652242743558144_n.jpg?_nc_cat=108&amp;_nc_sid=b9115d&amp;_nc_ohc=fjG3oJRMRYMAX9H7-Tn&amp;_nc_ht=scontent.fiev21-1.fna&amp;oh=408b2ce790a433b3844cddd91dc677f4&amp;oe=5F0777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84" y="3566939"/>
            <a:ext cx="2424692" cy="18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content.fiev21-1.fna.fbcdn.net/v/t1.0-9/82784546_1505223876294980_7852754217860071424_n.jpg?_nc_cat=108&amp;_nc_sid=b9115d&amp;_nc_ohc=YUwHOi2evvAAX__v_z9&amp;_nc_ht=scontent.fiev21-1.fna&amp;oh=ddfcddedae968ef4e08d6f2d2b71d3e5&amp;oe=5F08430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63" y="3545180"/>
            <a:ext cx="2482717" cy="18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5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hape 497" descr="C:\Users\Mariya\Desktop\презентації\02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 txBox="1"/>
          <p:nvPr/>
        </p:nvSpPr>
        <p:spPr>
          <a:xfrm>
            <a:off x="636300" y="528638"/>
            <a:ext cx="7871400" cy="53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Виховна робота в школі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Міжнародний день рідної мови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22" name="Picture 2" descr="https://scontent.fiev21-1.fna.fbcdn.net/v/t1.0-9/89437238_892520911213009_3193441466001129472_n.jpg?_nc_cat=105&amp;_nc_sid=b9115d&amp;_nc_ohc=lg_V6FRZZAgAX8qjJiQ&amp;_nc_ht=scontent.fiev21-1.fna&amp;oh=96e98a99a82e4a308078e76795d2746f&amp;oe=5F0479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684031"/>
            <a:ext cx="2361550" cy="177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fiev21-2.fna.fbcdn.net/v/t1.0-9/87472207_892521114546322_6606351190982656_n.jpg?_nc_cat=107&amp;_nc_sid=b9115d&amp;_nc_ohc=2NPi7bNL6xcAX-3Buko&amp;_nc_ht=scontent.fiev21-2.fna&amp;oh=af330987998fe0d1293ffef18c8bb27e&amp;oe=5F0492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2129">
            <a:off x="1305778" y="2071439"/>
            <a:ext cx="2381900" cy="178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ontent.fiev21-1.fna.fbcdn.net/v/t1.0-9/89388378_892521961212904_3166095774299717632_n.jpg?_nc_cat=109&amp;_nc_sid=b9115d&amp;_nc_ohc=AY9PZRiyr9EAX8UGDsz&amp;_nc_ht=scontent.fiev21-1.fna&amp;oh=f94e0640edcb909a29751b265db792d3&amp;oe=5F06B75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58">
            <a:off x="6188244" y="1950528"/>
            <a:ext cx="2342808" cy="17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content.fiev21-2.fna.fbcdn.net/v/t1.0-9/88961057_669119813899783_4407891134492180480_n.jpg?_nc_cat=102&amp;_nc_sid=b9115d&amp;_nc_ohc=ESFSEkI-MpkAX9lFHnH&amp;_nc_ht=scontent.fiev21-2.fna&amp;oh=1e689530bb6ab1f75d0c83a7951d8c6d&amp;oe=5F0704F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28" y="3995814"/>
            <a:ext cx="2740169" cy="20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content.fiev21-1.fna.fbcdn.net/v/t1.0-9/87966457_1536604303156937_2575851621539905536_n.jpg?_nc_cat=105&amp;_nc_sid=b9115d&amp;_nc_ohc=YJ8Uf1bWX08AX8FktWT&amp;_nc_ht=scontent.fiev21-1.fna&amp;oh=bf935d1e6c9ff032e381f8bb328b90a1&amp;oe=5F058F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08" y="3995814"/>
            <a:ext cx="2720944" cy="204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hape 497" descr="C:\Users\Mariya\Desktop\презентації\02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 txBox="1"/>
          <p:nvPr/>
        </p:nvSpPr>
        <p:spPr>
          <a:xfrm>
            <a:off x="1143000" y="36562"/>
            <a:ext cx="7871400" cy="53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Виховна робота в школі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lang="uk-UA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Шевченківські дні у школі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098" name="Picture 2" descr="https://scontent.fiev21-1.fna.fbcdn.net/v/t1.0-9/89436005_673551930123238_5945439553299939328_n.jpg?_nc_cat=110&amp;_nc_sid=b9115d&amp;_nc_ohc=IAYRHIKiuQwAX_m14Jb&amp;_nc_ht=scontent.fiev21-1.fna&amp;oh=59bd2a993cc3acd53ba7ed23c9db257b&amp;oe=5F05C1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69330"/>
            <a:ext cx="2115344" cy="15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iev21-2.fna.fbcdn.net/v/t1.0-9/89625606_657857551655879_5734146983610810368_n.jpg?_nc_cat=102&amp;_nc_sid=b9115d&amp;_nc_ohc=7ucYb9PauIYAX9UOo0O&amp;_nc_ht=scontent.fiev21-2.fna&amp;oh=075ebe1e0ec3d1f92d36a39563b090b2&amp;oe=5F04F13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188">
            <a:off x="1435878" y="2058496"/>
            <a:ext cx="2149748" cy="161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fiev21-1.fna.fbcdn.net/v/t1.0-9/89790529_657857671655867_5289498219275878400_n.jpg?_nc_cat=109&amp;_nc_sid=b9115d&amp;_nc_ohc=Or8JfY10I4AAX9KnX-Y&amp;_nc_ht=scontent.fiev21-1.fna&amp;oh=b0c8538e3f56d53161171fb047605242&amp;oe=5F04504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7415">
            <a:off x="6587033" y="2124970"/>
            <a:ext cx="2129545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content.fiev21-1.fna.fbcdn.net/v/t1.0-9/89472253_896406580824442_2668868608737673216_n.jpg?_nc_cat=105&amp;_nc_sid=b9115d&amp;_nc_ohc=axrgf2jQFq0AX--ObP5&amp;_nc_ht=scontent.fiev21-1.fna&amp;oh=483bc97797a9e6405d8d866b2d7123c5&amp;oe=5F05C33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94" y="3052284"/>
            <a:ext cx="2860212" cy="286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hape 497" descr="C:\Users\Mariya\Desktop\презентації\02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492" y="-138546"/>
            <a:ext cx="9299575" cy="62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 txBox="1"/>
          <p:nvPr/>
        </p:nvSpPr>
        <p:spPr>
          <a:xfrm>
            <a:off x="871538" y="0"/>
            <a:ext cx="7743825" cy="200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в </a:t>
            </a:r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</a:t>
            </a:r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lang="uk-UA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аочний конкурс</a:t>
            </a:r>
            <a:r>
              <a:rPr kumimoji="0" lang="uk-UA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«Воскресни , писанко» та конкурс «Писанкове дерево»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74" name="Picture 2" descr="https://sim127.klasna.com/uploads/editor/5001/403420/news_318/images/11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48" y="1683978"/>
            <a:ext cx="2313647" cy="191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im127.klasna.com/uploads/editor/5001/403420/news_318/images/1_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1588097"/>
            <a:ext cx="2521762" cy="189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im127.klasna.com/uploads/editor/5001/403420/news_318/images/10_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28" y="3548536"/>
            <a:ext cx="2234840" cy="223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content.fiev21-2.fna.fbcdn.net/v/t1.0-9/57038266_645729972558772_3564814093946716160_n.jpg?_nc_cat=107&amp;_nc_sid=b9115d&amp;_nc_ohc=WsF4oXVIOdYAX8Y6uKv&amp;_nc_ht=scontent.fiev21-2.fna&amp;oh=99d6caa1e3a5b7fbd5891ac4fbe844e2&amp;oe=5F07A8A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48" y="3687674"/>
            <a:ext cx="2403329" cy="180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content.fiev21-2.fna.fbcdn.net/v/t1.0-9/56913272_645730105892092_1219788742336708608_n.jpg?_nc_cat=103&amp;_nc_sid=b9115d&amp;_nc_ohc=damTzt8-1zwAX-tK5J6&amp;_nc_ht=scontent.fiev21-2.fna&amp;oh=6b833df9be7832ae265797ca41f96b90&amp;oe=5F080A9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82" y="3687674"/>
            <a:ext cx="2684518" cy="20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/>
        </p:nvSpPr>
        <p:spPr>
          <a:xfrm>
            <a:off x="395287" y="765175"/>
            <a:ext cx="8497887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5" name="Shape 255" descr="C:\Users\Mariya\Desktop\презентації\02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928687" y="93662"/>
            <a:ext cx="8215312" cy="6494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3200"/>
              <a:buFont typeface="Times New Roman"/>
              <a:buNone/>
            </a:pPr>
            <a:endParaRPr lang="uk-UA" sz="3200" b="1" dirty="0" smtClean="0">
              <a:solidFill>
                <a:srgbClr val="00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3200"/>
              <a:buFont typeface="Times New Roman"/>
              <a:buNone/>
            </a:pPr>
            <a:endParaRPr lang="uk-UA" sz="3200" b="1" dirty="0">
              <a:solidFill>
                <a:srgbClr val="00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3200"/>
              <a:buFont typeface="Times New Roman"/>
              <a:buNone/>
            </a:pPr>
            <a:r>
              <a:rPr lang="uk-UA" sz="3200" b="1" dirty="0" err="1" smtClean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Сімерківська</a:t>
            </a:r>
            <a:r>
              <a:rPr lang="uk-UA" sz="3200" b="1" dirty="0" smtClean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b="1" dirty="0" smtClean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гімназія</a:t>
            </a:r>
            <a:r>
              <a:rPr lang="en-US" sz="3200" b="1" i="0" u="none" dirty="0" smtClean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</a:t>
            </a:r>
            <a:r>
              <a:rPr lang="en-US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uk-UA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-20</a:t>
            </a:r>
            <a:r>
              <a:rPr lang="uk-UA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 </a:t>
            </a:r>
            <a:r>
              <a:rPr lang="en-US" sz="3200" b="1" i="0" u="none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навчальному</a:t>
            </a:r>
            <a:r>
              <a:rPr lang="en-US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році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здійснювала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діяльність</a:t>
            </a:r>
            <a:r>
              <a:rPr lang="uk-UA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пов'язану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наданням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базової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загальної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середньої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освіти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Вся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робота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була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спрямована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реалізацію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головних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завдань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визначених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Законами</a:t>
            </a:r>
            <a:r>
              <a:rPr lang="uk-UA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України</a:t>
            </a:r>
            <a:r>
              <a:rPr lang="en-US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освіту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”, “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загальну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середню</a:t>
            </a:r>
            <a:r>
              <a:rPr lang="en-US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освіту</a:t>
            </a:r>
            <a:r>
              <a:rPr lang="en-US" sz="32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hape 497" descr="C:\Users\Mariya\Desktop\презентації\02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 txBox="1"/>
          <p:nvPr/>
        </p:nvSpPr>
        <p:spPr>
          <a:xfrm>
            <a:off x="1319348" y="431074"/>
            <a:ext cx="7367451" cy="55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Аналіз роботи шкільної бібліотеки</a:t>
            </a:r>
          </a:p>
          <a:p>
            <a:pPr lvl="0" algn="just">
              <a:lnSpc>
                <a:spcPct val="115000"/>
              </a:lnSpc>
              <a:buSzPts val="1100"/>
            </a:pPr>
            <a:r>
              <a:rPr lang="uk-UA" sz="1800" b="1" dirty="0">
                <a:solidFill>
                  <a:srgbClr val="98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Діяльність шкільної бібліотеки    була спрямована на виконання завдань, які висуває перед нею перебудова всіх складових компонентів сучасної школи і здійснювалась </a:t>
            </a:r>
            <a:r>
              <a:rPr lang="uk-UA" sz="1800" b="1" dirty="0" smtClean="0">
                <a:solidFill>
                  <a:srgbClr val="98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 такими  напрямками:</a:t>
            </a:r>
            <a:endParaRPr lang="uk-UA" sz="1800" dirty="0">
              <a:highlight>
                <a:srgbClr val="FFFFFF"/>
              </a:highlight>
            </a:endParaRPr>
          </a:p>
          <a:p>
            <a:pPr lvl="0">
              <a:buClr>
                <a:srgbClr val="0000CC"/>
              </a:buClr>
              <a:buSzPts val="2000"/>
            </a:pPr>
            <a:endParaRPr lang="uk-UA" sz="1800" b="1" dirty="0">
              <a:solidFill>
                <a:srgbClr val="98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Clr>
                <a:srgbClr val="0000CC"/>
              </a:buClr>
              <a:buSzPts val="2000"/>
            </a:pPr>
            <a:r>
              <a:rPr lang="uk-UA" sz="1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Виховання </a:t>
            </a:r>
            <a:r>
              <a:rPr lang="uk-UA" sz="1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учнів інформаційної культури, культури читання, шанобливого  ставлення до книги.</a:t>
            </a:r>
          </a:p>
          <a:p>
            <a:pPr marL="114300" lvl="0">
              <a:lnSpc>
                <a:spcPct val="115000"/>
              </a:lnSpc>
              <a:buClr>
                <a:srgbClr val="980000"/>
              </a:buClr>
              <a:buSzPts val="1800"/>
            </a:pPr>
            <a:r>
              <a:rPr lang="uk-UA" sz="1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Формування  </a:t>
            </a:r>
            <a:r>
              <a:rPr lang="uk-UA" sz="1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правової культури читачів, громадянськості, патріотизму, поширення  інтересу до рідного краю.</a:t>
            </a:r>
          </a:p>
          <a:p>
            <a:pPr marL="114300" lvl="0">
              <a:lnSpc>
                <a:spcPct val="115000"/>
              </a:lnSpc>
              <a:buClr>
                <a:srgbClr val="980000"/>
              </a:buClr>
              <a:buSzPts val="1800"/>
            </a:pPr>
            <a:r>
              <a:rPr lang="uk-UA" sz="1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Пропаганда </a:t>
            </a:r>
            <a:r>
              <a:rPr lang="uk-UA" sz="1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здорового способу життя.</a:t>
            </a:r>
          </a:p>
          <a:p>
            <a:pPr marL="114300" lvl="0">
              <a:lnSpc>
                <a:spcPct val="115000"/>
              </a:lnSpc>
              <a:buClr>
                <a:srgbClr val="980000"/>
              </a:buClr>
              <a:buSzPts val="1800"/>
            </a:pPr>
            <a:r>
              <a:rPr lang="uk-UA" sz="1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Сприяння </a:t>
            </a:r>
            <a:r>
              <a:rPr lang="uk-UA" sz="1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самоосвіті  учнів та вчителів за допомогою різних форм і методів роботи.</a:t>
            </a:r>
          </a:p>
          <a:p>
            <a:pPr marL="114300" lvl="0">
              <a:lnSpc>
                <a:spcPct val="115000"/>
              </a:lnSpc>
              <a:buClr>
                <a:srgbClr val="980000"/>
              </a:buClr>
              <a:buSzPts val="1800"/>
            </a:pPr>
            <a:r>
              <a:rPr lang="uk-UA" sz="1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Організація </a:t>
            </a:r>
            <a:r>
              <a:rPr lang="uk-UA" sz="1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довідково-бібліографічного та інформаційного обслуговування читачів.</a:t>
            </a:r>
          </a:p>
          <a:p>
            <a:pPr marL="114300" lvl="0">
              <a:lnSpc>
                <a:spcPct val="115000"/>
              </a:lnSpc>
              <a:buClr>
                <a:srgbClr val="980000"/>
              </a:buClr>
              <a:buSzPts val="1800"/>
            </a:pPr>
            <a:r>
              <a:rPr lang="uk-UA" sz="1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Формування</a:t>
            </a:r>
            <a:r>
              <a:rPr lang="uk-UA" sz="1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використання і зберігання бібліотечного </a:t>
            </a:r>
            <a:r>
              <a:rPr lang="uk-UA" sz="1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фонду.</a:t>
            </a:r>
          </a:p>
          <a:p>
            <a:pPr marL="114300" lvl="0">
              <a:lnSpc>
                <a:spcPct val="115000"/>
              </a:lnSpc>
              <a:buClr>
                <a:srgbClr val="980000"/>
              </a:buClr>
              <a:buSzPts val="1800"/>
            </a:pPr>
            <a:r>
              <a:rPr lang="uk-UA" sz="1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6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Популяризація </a:t>
            </a:r>
            <a:r>
              <a:rPr lang="uk-UA" sz="1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літератури та книги.</a:t>
            </a:r>
          </a:p>
          <a:p>
            <a:pPr lvl="0" algn="ctr">
              <a:buClr>
                <a:srgbClr val="800000"/>
              </a:buClr>
              <a:buSzPts val="2000"/>
            </a:pPr>
            <a:endParaRPr lang="uk-UA" sz="1600" dirty="0"/>
          </a:p>
          <a:p>
            <a:pPr lvl="0">
              <a:buClr>
                <a:schemeClr val="dk1"/>
              </a:buClr>
              <a:buSzPts val="1600"/>
            </a:pPr>
            <a:r>
              <a:rPr lang="uk-UA" sz="2400" b="1" dirty="0">
                <a:solidFill>
                  <a:schemeClr val="dk1"/>
                </a:solidFill>
              </a:rPr>
              <a:t> </a:t>
            </a:r>
            <a:endParaRPr lang="uk-UA" sz="28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4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hape 497" descr="C:\Users\Mariya\Desktop\презентації\02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 txBox="1"/>
          <p:nvPr/>
        </p:nvSpPr>
        <p:spPr>
          <a:xfrm>
            <a:off x="1188720" y="522514"/>
            <a:ext cx="7498081" cy="5436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 </a:t>
            </a:r>
            <a:r>
              <a:rPr lang="ru-RU" sz="2400" b="1" dirty="0">
                <a:solidFill>
                  <a:srgbClr val="0000FF"/>
                </a:solidFill>
              </a:rPr>
              <a:t>Оформлено </a:t>
            </a:r>
            <a:r>
              <a:rPr lang="ru-RU" sz="2400" b="1" dirty="0" err="1">
                <a:solidFill>
                  <a:srgbClr val="0000FF"/>
                </a:solidFill>
              </a:rPr>
              <a:t>книжкові</a:t>
            </a:r>
            <a:r>
              <a:rPr lang="ru-RU" sz="2400" b="1" dirty="0">
                <a:solidFill>
                  <a:srgbClr val="0000FF"/>
                </a:solidFill>
              </a:rPr>
              <a:t> </a:t>
            </a:r>
            <a:r>
              <a:rPr lang="ru-RU" sz="2400" b="1" dirty="0" err="1">
                <a:solidFill>
                  <a:srgbClr val="0000FF"/>
                </a:solidFill>
              </a:rPr>
              <a:t>виставки</a:t>
            </a:r>
            <a:r>
              <a:rPr lang="ru-RU" sz="2400" b="1" dirty="0">
                <a:solidFill>
                  <a:srgbClr val="0000FF"/>
                </a:solidFill>
              </a:rPr>
              <a:t> до </a:t>
            </a:r>
            <a:r>
              <a:rPr lang="ru-RU" sz="2400" b="1" dirty="0" err="1">
                <a:solidFill>
                  <a:srgbClr val="0000FF"/>
                </a:solidFill>
              </a:rPr>
              <a:t>знаменних</a:t>
            </a:r>
            <a:r>
              <a:rPr lang="ru-RU" sz="2400" b="1" dirty="0">
                <a:solidFill>
                  <a:srgbClr val="0000FF"/>
                </a:solidFill>
              </a:rPr>
              <a:t> дат року</a:t>
            </a:r>
          </a:p>
          <a:p>
            <a:pPr lvl="0" algn="ctr">
              <a:buSzPts val="1100"/>
            </a:pPr>
            <a:endParaRPr lang="ru-RU" sz="2400" b="1" dirty="0">
              <a:solidFill>
                <a:srgbClr val="0000FF"/>
              </a:solidFill>
            </a:endParaRPr>
          </a:p>
          <a:p>
            <a:pPr marL="139700" lvl="0">
              <a:lnSpc>
                <a:spcPct val="115000"/>
              </a:lnSpc>
              <a:buSzPts val="1400"/>
            </a:pP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Міжнародного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Дня миру;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</a:t>
            </a:r>
            <a:r>
              <a:rPr lang="ru-RU" sz="18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Дня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визволення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України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фашистських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загарбників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До дня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української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писемності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мови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До </a:t>
            </a:r>
            <a:r>
              <a:rPr lang="ru-RU" sz="18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Дня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пам’яті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жертв голодомору;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До </a:t>
            </a:r>
            <a:r>
              <a:rPr lang="ru-RU" sz="1800" b="1" dirty="0" err="1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Всесвітнього</a:t>
            </a:r>
            <a:r>
              <a:rPr lang="ru-RU" sz="18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дня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боротьби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СНІДом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До </a:t>
            </a:r>
            <a:r>
              <a:rPr lang="ru-RU" sz="18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Дня </a:t>
            </a:r>
            <a:r>
              <a:rPr lang="ru-RU" sz="1800" b="1" dirty="0" err="1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Соборності</a:t>
            </a:r>
            <a:r>
              <a:rPr lang="ru-RU" sz="18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України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До </a:t>
            </a:r>
            <a:r>
              <a:rPr lang="ru-RU" sz="1800" b="1" dirty="0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Дня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пам’яті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жертв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Голокосту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До Дня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пам’яті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героїв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Крут;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До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річниці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перемоги у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великій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Вітчизняній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війні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До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Карпатської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України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До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річниці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небесної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сотні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ru-RU" sz="18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</a:t>
            </a:r>
            <a:r>
              <a:rPr lang="ru-RU" sz="1800" b="1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Дня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партизанської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слави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lvl="0" indent="-342900">
              <a:lnSpc>
                <a:spcPct val="115000"/>
              </a:lnSpc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До   дня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народження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В.О.Сухомлинського</a:t>
            </a:r>
            <a:endParaRPr lang="ru-RU" sz="1800" b="1" dirty="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>
              <a:buClr>
                <a:srgbClr val="980000"/>
              </a:buClr>
              <a:buSzPts val="1800"/>
              <a:buFont typeface="Times New Roman"/>
              <a:buChar char="❖"/>
            </a:pP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річниці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дня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народження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Т. Г. </a:t>
            </a:r>
            <a:r>
              <a:rPr lang="ru-RU" sz="18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Шевченка</a:t>
            </a:r>
            <a:r>
              <a:rPr lang="ru-RU" sz="18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uk-UA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Times New Roman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1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-ADMIN\Desktop\91721425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289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 txBox="1">
            <a:spLocks/>
          </p:cNvSpPr>
          <p:nvPr/>
        </p:nvSpPr>
        <p:spPr>
          <a:xfrm>
            <a:off x="428596" y="285728"/>
            <a:ext cx="8229600" cy="5952154"/>
          </a:xfrm>
          <a:prstGeom prst="rect">
            <a:avLst/>
          </a:prstGeom>
        </p:spPr>
        <p:txBody>
          <a:bodyPr/>
          <a:lstStyle/>
          <a:p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40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C:\Users\HP-ADMIN\Desktop\91721425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34" y="500042"/>
            <a:ext cx="7000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Фінансова звітність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285860"/>
            <a:ext cx="642940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uk-UA" sz="2400" dirty="0" smtClean="0"/>
              <a:t>Мережа інтернет – 6461,68 грн.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Електроенергія – 27672,5 грн.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Дрова паливні – 23184 грн.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Заправка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катриджа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1431 грн.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Бактеріологічне дослідження води – 1111,23 грн.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Послуги з технічної підтримки ПЗ – 1049 грн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Предмети, матеріали, обладнання та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інвертар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12723 грн.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Ділова документація – 1274,05 грн.</a:t>
            </a:r>
          </a:p>
          <a:p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None/>
            </a:pPr>
            <a:endParaRPr lang="uk-UA" sz="2800" b="1" dirty="0" smtClean="0"/>
          </a:p>
          <a:p>
            <a:pPr lvl="0">
              <a:buNone/>
            </a:pPr>
            <a:endParaRPr lang="uk-UA" sz="2800" b="1" dirty="0" smtClean="0"/>
          </a:p>
          <a:p>
            <a:pPr lvl="0">
              <a:buNone/>
            </a:pPr>
            <a:endParaRPr lang="uk-UA" b="1" dirty="0" smtClean="0"/>
          </a:p>
        </p:txBody>
      </p:sp>
    </p:spTree>
    <p:extLst>
      <p:ext uri="{BB962C8B-B14F-4D97-AF65-F5344CB8AC3E}">
        <p14:creationId xmlns:p14="http://schemas.microsoft.com/office/powerpoint/2010/main" val="12351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 txBox="1"/>
          <p:nvPr/>
        </p:nvSpPr>
        <p:spPr>
          <a:xfrm>
            <a:off x="0" y="786800"/>
            <a:ext cx="8920800" cy="5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3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ВИСНОВКИ</a:t>
            </a:r>
            <a:endParaRPr sz="3000" b="0" i="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00"/>
              <a:buFont typeface="Times New Roman"/>
              <a:buNone/>
            </a:pPr>
            <a:r>
              <a:rPr lang="en-US" sz="2400" b="1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  беру  на  себе  сміливість   стверджувати , що  в  школі  створені  умови  для  учнів, які  бажають   вчитись, які  мають  мотивацію  до  навчання.    рівень  знань  учнів  та бажання вчитися  останнім часом знизились, особливо це стосується 7 та 8 класів.</a:t>
            </a:r>
            <a:endParaRPr sz="2400" i="0" u="non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00"/>
              <a:buFont typeface="Times New Roman"/>
              <a:buNone/>
            </a:pPr>
            <a:r>
              <a:rPr lang="en-US" sz="2400" b="1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Якщо з навчальним процесом все у задовільному стані, то у вихованні дітей є серйозні недоліки як з боку батьків, так і з боку вчителів. Турбує те, що деякі учні    дратівливі, вживають ненормативну лексику та  здебільшого не вміють дати поваги батькам, вчителям,  друзям,   дорослим. </a:t>
            </a:r>
            <a:endParaRPr sz="2400" b="1" i="0" u="non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00"/>
              <a:buFont typeface="Times New Roman"/>
              <a:buNone/>
            </a:pP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  <a:r>
              <a:rPr lang="en-US" sz="2400" b="1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Існує  також  проблема    щодо    використання                              </a:t>
            </a:r>
            <a:endParaRPr sz="2400" b="1" i="0" u="non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00"/>
              <a:buFont typeface="Times New Roman"/>
              <a:buNone/>
            </a:pP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</a:t>
            </a:r>
            <a:r>
              <a:rPr lang="en-US" sz="2400" b="1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мобільних  телефонів    під  час  навчально – виховного  </a:t>
            </a:r>
            <a:endParaRPr sz="2400" b="1" i="0" u="non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00"/>
              <a:buFont typeface="Times New Roman"/>
              <a:buNone/>
            </a:pP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</a:t>
            </a:r>
            <a:r>
              <a:rPr lang="en-US" sz="2400" b="1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процесу  учнями. </a:t>
            </a:r>
            <a:endParaRPr sz="24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 txBox="1"/>
          <p:nvPr/>
        </p:nvSpPr>
        <p:spPr>
          <a:xfrm>
            <a:off x="0" y="1004950"/>
            <a:ext cx="8920800" cy="53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3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18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18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endParaRPr sz="24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 майбутньому  я  бачу   школу  добре  </a:t>
            </a:r>
            <a:endParaRPr sz="24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згуртованим учительським, батьківським </a:t>
            </a:r>
            <a:endParaRPr sz="24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та учнівським  колективами, де  влада, батьківська      </a:t>
            </a:r>
            <a:endParaRPr sz="24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громадськість та учителі   добре  розуміють  </a:t>
            </a:r>
            <a:endParaRPr sz="24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життя і проблеми  школи.</a:t>
            </a:r>
            <a:endParaRPr sz="24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en-US" sz="24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Сподіваємося  шановні  батьки, вчителі, жителі  села  продуктивно співпрацювати  у  вирішенні  всіх  проблем   шкільного   життя.</a:t>
            </a:r>
            <a:endParaRPr sz="24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На  закінчення   хочеться  побажати    колегам  	душевної        </a:t>
            </a:r>
            <a:endParaRPr sz="24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наснаги, терпіння, впевненості  у  власних  силах,   </a:t>
            </a:r>
            <a:endParaRPr sz="24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любові  до  професії    та  успішних	 звершень   творчих             </a:t>
            </a:r>
            <a:endParaRPr sz="24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планів і задумів. Спасибі  всім  вчителям,        </a:t>
            </a:r>
            <a:endParaRPr sz="24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допоміжному персоналу   та  батькам  	                                                        за  співпрацю  та  розуміння.</a:t>
            </a:r>
            <a:endParaRPr sz="24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endParaRPr sz="3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 txBox="1"/>
          <p:nvPr/>
        </p:nvSpPr>
        <p:spPr>
          <a:xfrm>
            <a:off x="36300" y="116650"/>
            <a:ext cx="9071400" cy="63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endParaRPr sz="3200" b="1" i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endParaRPr sz="3200" b="1" i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lang="en-US" sz="32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«Школа - це  тонкий   і  чутливий  </a:t>
            </a:r>
            <a:endParaRPr i="1">
              <a:solidFill>
                <a:srgbClr val="0000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lang="en-US" sz="32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музичний  інструмент, який    творить   </a:t>
            </a:r>
            <a:endParaRPr i="1">
              <a:solidFill>
                <a:srgbClr val="0000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lang="en-US" sz="32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мелодію  людської  гармонії , що  </a:t>
            </a:r>
            <a:endParaRPr i="1">
              <a:solidFill>
                <a:srgbClr val="0000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lang="en-US" sz="32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впливає   на  думку   кожного     вихованця, але  творить   тоді, коли  інструмент  </a:t>
            </a:r>
            <a:endParaRPr i="1">
              <a:solidFill>
                <a:srgbClr val="0000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lang="en-US" sz="32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добре  настроєний».</a:t>
            </a:r>
            <a:endParaRPr i="1">
              <a:solidFill>
                <a:srgbClr val="0000F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Times New Roman"/>
              <a:buNone/>
            </a:pPr>
            <a:r>
              <a:rPr lang="en-US" sz="3600" b="0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</a:t>
            </a:r>
            <a:r>
              <a:rPr lang="en-US" sz="3000" b="1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В.Сухомлинський</a:t>
            </a:r>
            <a:endParaRPr sz="3000">
              <a:solidFill>
                <a:srgbClr val="0000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Times New Roman"/>
              <a:buNone/>
            </a:pPr>
            <a:endParaRPr sz="36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Тож  будемо    разом  вкладати  </a:t>
            </a:r>
            <a:endParaRPr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максимум  зусиль, щоб  добре  </a:t>
            </a:r>
            <a:endParaRPr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його  настроїти,  забезпечити </a:t>
            </a:r>
            <a:endParaRPr sz="3600" b="1" i="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учням міцні знання.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 txBox="1"/>
          <p:nvPr/>
        </p:nvSpPr>
        <p:spPr>
          <a:xfrm>
            <a:off x="2071687" y="9715500"/>
            <a:ext cx="4572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nstantia"/>
              <a:buNone/>
            </a:pPr>
            <a:r>
              <a:rPr lang="en-US" sz="48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   Хай щастить</a:t>
            </a:r>
            <a:endParaRPr/>
          </a:p>
        </p:txBody>
      </p:sp>
      <p:sp>
        <p:nvSpPr>
          <p:cNvPr id="842" name="Shape 842"/>
          <p:cNvSpPr txBox="1"/>
          <p:nvPr/>
        </p:nvSpPr>
        <p:spPr>
          <a:xfrm>
            <a:off x="664800" y="1143000"/>
            <a:ext cx="6050400" cy="4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6000"/>
              <a:buFont typeface="Corsiva"/>
              <a:buNone/>
            </a:pPr>
            <a:r>
              <a:rPr lang="en-US" sz="6000" b="1" i="0" u="none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Дякую за увагу </a:t>
            </a:r>
            <a:r>
              <a:rPr lang="en-US" sz="1800" i="0" u="none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3" name="Shape 843"/>
          <p:cNvSpPr txBox="1"/>
          <p:nvPr/>
        </p:nvSpPr>
        <p:spPr>
          <a:xfrm>
            <a:off x="5379000" y="5289600"/>
            <a:ext cx="3765000" cy="1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4800"/>
              <a:buFont typeface="Corsiva"/>
              <a:buNone/>
            </a:pPr>
            <a:r>
              <a:rPr lang="en-US" sz="4800" b="1" i="0" u="none">
                <a:solidFill>
                  <a:srgbClr val="E46C0A"/>
                </a:solidFill>
                <a:latin typeface="Corsiva"/>
                <a:ea typeface="Corsiva"/>
                <a:cs typeface="Corsiva"/>
                <a:sym typeface="Corsiva"/>
              </a:rPr>
              <a:t>     </a:t>
            </a:r>
            <a:r>
              <a:rPr lang="en-US" sz="4800" b="1" i="0" u="none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Хай щастить!!!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 descr="C:\Users\Mariya\Desktop\презентації\02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1150937" y="642937"/>
            <a:ext cx="7993062" cy="558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endParaRPr lang="uk-UA" sz="3200" b="1" i="0" u="none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dirty="0">
              <a:solidFill>
                <a:srgbClr val="C0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443345"/>
            <a:ext cx="57496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CC"/>
              </a:buClr>
              <a:buSzPts val="2800"/>
            </a:pPr>
            <a:r>
              <a:rPr lang="uk-UA" sz="2400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Загальна інформація про школу</a:t>
            </a:r>
            <a:endParaRPr lang="uk-UA"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FF0000"/>
              </a:buClr>
              <a:buSzPts val="2400"/>
            </a:pPr>
            <a:r>
              <a:rPr lang="uk-UA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Повна назва: </a:t>
            </a:r>
            <a:r>
              <a:rPr lang="uk-UA" sz="2000" b="1" dirty="0">
                <a:solidFill>
                  <a:srgbClr val="9848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000" b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Сімерківська</a:t>
            </a:r>
            <a:r>
              <a:rPr lang="uk-UA" sz="20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гімназія </a:t>
            </a:r>
            <a:r>
              <a:rPr lang="uk-UA" sz="2000" b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Перечинської</a:t>
            </a:r>
            <a:r>
              <a:rPr lang="uk-UA" sz="20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міської ради Закарпатської області</a:t>
            </a:r>
            <a:r>
              <a:rPr lang="uk-UA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br>
              <a:rPr lang="uk-UA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Поштова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адреса: Україна, </a:t>
            </a:r>
            <a:b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Закарпатська область, </a:t>
            </a:r>
            <a:endParaRPr lang="uk-UA" sz="20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rgbClr val="FF0000"/>
              </a:buClr>
              <a:buSzPts val="2400"/>
            </a:pPr>
            <a:r>
              <a:rPr lang="uk-UA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Ужгородський 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район,</a:t>
            </a:r>
            <a:b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с.Сімерки</a:t>
            </a:r>
            <a:r>
              <a:rPr lang="uk-UA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-UA" sz="2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вул.Центральна</a:t>
            </a:r>
            <a:r>
              <a:rPr lang="uk-UA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№118</a:t>
            </a:r>
            <a:endParaRPr lang="en-US" sz="2000" dirty="0"/>
          </a:p>
          <a:p>
            <a:pPr lvl="0" algn="ctr">
              <a:buClr>
                <a:srgbClr val="FF0000"/>
              </a:buClr>
              <a:buSzPts val="2400"/>
            </a:pP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Кількість учнів: </a:t>
            </a:r>
            <a:r>
              <a:rPr lang="uk-UA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84</a:t>
            </a:r>
            <a:endParaRPr lang="uk-UA" sz="2000" dirty="0"/>
          </a:p>
          <a:p>
            <a:pPr lvl="0" algn="ctr">
              <a:buClr>
                <a:srgbClr val="FF0000"/>
              </a:buClr>
              <a:buSzPts val="2400"/>
            </a:pP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Кількість класів: 9	</a:t>
            </a:r>
            <a:endParaRPr lang="uk-UA" sz="2000" dirty="0"/>
          </a:p>
          <a:p>
            <a:pPr lvl="0" algn="ctr">
              <a:buClr>
                <a:srgbClr val="FF0000"/>
              </a:buClr>
              <a:buSzPts val="2400"/>
            </a:pP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Мова навчання: українська</a:t>
            </a:r>
            <a:endParaRPr lang="uk-UA" sz="2000" dirty="0"/>
          </a:p>
          <a:p>
            <a:pPr lvl="0" algn="ctr">
              <a:buClr>
                <a:srgbClr val="FF0000"/>
              </a:buClr>
              <a:buSzPts val="2400"/>
            </a:pP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Змінність навчання: 1</a:t>
            </a:r>
            <a:endParaRPr lang="uk-UA" sz="2000" dirty="0"/>
          </a:p>
          <a:p>
            <a:pPr lvl="0" algn="ctr">
              <a:buClr>
                <a:srgbClr val="FF0000"/>
              </a:buClr>
              <a:buSzPts val="2400"/>
            </a:pP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Кількість </a:t>
            </a:r>
            <a:r>
              <a:rPr lang="uk-UA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учителів</a:t>
            </a: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6884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 descr="C:\Users\Mariya\Desktop\презентації\02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1150937" y="642937"/>
            <a:ext cx="7993062" cy="558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endParaRPr lang="uk-UA" sz="3200" b="1" i="0" u="none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</a:t>
            </a:r>
            <a:r>
              <a:rPr lang="en-US" sz="32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uk-UA" sz="32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32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/20</a:t>
            </a:r>
            <a:r>
              <a:rPr lang="uk-UA" sz="32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r>
              <a:rPr lang="en-US" sz="32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32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</a:t>
            </a:r>
            <a:r>
              <a:rPr lang="uk-UA" sz="32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авчальному</a:t>
            </a:r>
            <a:r>
              <a:rPr lang="uk-UA" sz="32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році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педагогічний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</a:t>
            </a: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колектив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   </a:t>
            </a: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працював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</a:t>
            </a: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єдиною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</a:t>
            </a: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навчальною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  </a:t>
            </a: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проблемою</a:t>
            </a:r>
            <a:r>
              <a:rPr lang="en-US" sz="3200" b="1" i="1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smtClean="0">
                <a:solidFill>
                  <a:srgbClr val="C00000"/>
                </a:solidFill>
                <a:latin typeface="Corsiva"/>
                <a:ea typeface="Corsiva"/>
                <a:cs typeface="Corsiva"/>
                <a:sym typeface="Corsiva"/>
              </a:rPr>
              <a:t>„</a:t>
            </a:r>
            <a:r>
              <a:rPr lang="uk-UA" sz="4000" b="1" i="1" dirty="0" smtClean="0">
                <a:solidFill>
                  <a:srgbClr val="C00000"/>
                </a:solidFill>
                <a:latin typeface="Corsiva"/>
                <a:ea typeface="Corsiva"/>
                <a:cs typeface="Corsiva"/>
                <a:sym typeface="Corsiva"/>
              </a:rPr>
              <a:t>Забезпечення належного</a:t>
            </a:r>
            <a:endParaRPr lang="uk-UA" sz="4000" b="1" i="1" dirty="0">
              <a:solidFill>
                <a:srgbClr val="C00000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uk-UA" sz="4000" b="1" i="1" dirty="0">
                <a:solidFill>
                  <a:srgbClr val="C00000"/>
                </a:solidFill>
                <a:latin typeface="Corsiva"/>
                <a:ea typeface="Corsiva"/>
                <a:cs typeface="Corsiva"/>
                <a:sym typeface="Corsiva"/>
              </a:rPr>
              <a:t>р</a:t>
            </a:r>
            <a:r>
              <a:rPr lang="uk-UA" sz="4000" b="1" i="1" u="none" dirty="0" smtClean="0">
                <a:solidFill>
                  <a:srgbClr val="C00000"/>
                </a:solidFill>
                <a:latin typeface="Corsiva"/>
                <a:ea typeface="Corsiva"/>
                <a:cs typeface="Corsiva"/>
                <a:sym typeface="Corsiva"/>
              </a:rPr>
              <a:t>івня знань, умінь та практичних навичок  учнів</a:t>
            </a:r>
            <a:r>
              <a:rPr lang="en-US" sz="4000" b="1" i="1" u="none" dirty="0" smtClean="0">
                <a:solidFill>
                  <a:srgbClr val="C00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-US" sz="3600" b="1" i="0" u="none" dirty="0" smtClean="0">
                <a:solidFill>
                  <a:srgbClr val="C00000"/>
                </a:solidFill>
                <a:latin typeface="Corsiva"/>
                <a:ea typeface="Corsiva"/>
                <a:cs typeface="Corsiva"/>
                <a:sym typeface="Corsiva"/>
              </a:rPr>
              <a:t>”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dirty="0">
              <a:solidFill>
                <a:srgbClr val="C0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 descr="C:\Users\Mariya\Desktop\презентації\02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1150937" y="642937"/>
            <a:ext cx="7993062" cy="558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400"/>
            </a:pPr>
            <a:r>
              <a:rPr lang="uk-UA" sz="2000" dirty="0">
                <a:solidFill>
                  <a:srgbClr val="0000CC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uk-UA" sz="20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Дух  школи, її кращі  традиції  і здобутки  визначають    педагогічні    колективи  і  їх  виховання.                                                                                          </a:t>
            </a:r>
            <a:r>
              <a:rPr lang="uk-UA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Провідною    фігурою  у  реалізації  завдань, безперечно   виступає  вчитель, який   зобов’язаний  втілювати   в  життя  всі  ідеї, забезпечувати  єдність  виховання  і  навчання  - основного  принципу  школи. </a:t>
            </a:r>
            <a:endParaRPr lang="uk-UA" sz="2000" dirty="0"/>
          </a:p>
          <a:p>
            <a:pPr lvl="0" algn="ctr">
              <a:buClr>
                <a:srgbClr val="0000CC"/>
              </a:buClr>
              <a:buSzPts val="1800"/>
            </a:pPr>
            <a:r>
              <a:rPr lang="uk-UA" sz="20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Відразу  ж  хочу   відзначити, що  робота  директора   і  колективу   нероздільні   і   в  чомусь   директор     направляє  колектив, а  ще  частіше   саме  колектив    змушує   директора   робити   ті, чи  інші  дії.  </a:t>
            </a:r>
            <a:endParaRPr lang="uk-UA" sz="2000" dirty="0"/>
          </a:p>
          <a:p>
            <a:pPr lvl="0" algn="ctr">
              <a:buClr>
                <a:srgbClr val="C00000"/>
              </a:buClr>
              <a:buSzPts val="1800"/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Тому,  доповідаючи  про  роботу адміністрації школи, я весь  час   буду    опиратись    на  роботу  колективу</a:t>
            </a:r>
            <a:endParaRPr sz="2000" b="1" i="0" u="none" dirty="0">
              <a:solidFill>
                <a:srgbClr val="C0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</p:spTree>
    <p:extLst>
      <p:ext uri="{BB962C8B-B14F-4D97-AF65-F5344CB8AC3E}">
        <p14:creationId xmlns:p14="http://schemas.microsoft.com/office/powerpoint/2010/main" val="21884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 descr="C:\Users\Mariya\Desktop\презентації\02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1150937" y="642937"/>
            <a:ext cx="7993062" cy="558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endParaRPr lang="uk-UA" sz="3200" b="1" i="0" u="none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dirty="0">
              <a:solidFill>
                <a:srgbClr val="C0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429491"/>
            <a:ext cx="58189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CC"/>
              </a:buClr>
              <a:buSzPts val="2800"/>
            </a:pPr>
            <a:r>
              <a:rPr lang="ru-RU" sz="1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1200" dirty="0" smtClean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2435" y="706490"/>
            <a:ext cx="7010401" cy="42165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Якісний склад педагогічних працівників</a:t>
            </a:r>
          </a:p>
          <a:p>
            <a:endParaRPr lang="uk-UA" sz="1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Усього </a:t>
            </a:r>
            <a:r>
              <a:rPr lang="uk-UA" sz="1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педагогічних працівників         </a:t>
            </a: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16</a:t>
            </a:r>
            <a:endParaRPr lang="uk-UA" sz="1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uk-UA" sz="1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 </a:t>
            </a:r>
            <a:r>
              <a:rPr lang="uk-UA" sz="1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них мають: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вищу </a:t>
            </a:r>
            <a:r>
              <a:rPr lang="uk-UA" sz="1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кваліфікаційну категорію     5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sz="1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першу кваліфікаційну категорію   </a:t>
            </a: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uk-UA" sz="1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sz="1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другу кваліфікаційну категорію    </a:t>
            </a: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uk-UA" sz="1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		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sz="1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спеціаліст	                                             4	</a:t>
            </a:r>
          </a:p>
          <a:p>
            <a:pPr marL="657225" indent="-457200" eaLnBrk="1" hangingPunct="1">
              <a:spcBef>
                <a:spcPts val="1200"/>
              </a:spcBef>
            </a:pPr>
            <a:r>
              <a:rPr lang="uk-UA" sz="1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старші вчителі	                               </a:t>
            </a: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endParaRPr lang="uk-UA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1343891" y="1482436"/>
            <a:ext cx="7079674" cy="720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nstanti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 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0" y="0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  <a:tabLst/>
              <a:defRPr/>
            </a:pPr>
            <a:r>
              <a:rPr lang="uk-UA" sz="2400" b="1" i="1" dirty="0" smtClean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ЯКІСНИЙ СКЛАД УЧИТЕЛІВ ЗА ВІКОМ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328375"/>
              </p:ext>
            </p:extLst>
          </p:nvPr>
        </p:nvGraphicFramePr>
        <p:xfrm>
          <a:off x="1343891" y="1482436"/>
          <a:ext cx="6608617" cy="4905392"/>
        </p:xfrm>
        <a:graphic>
          <a:graphicData uri="http://schemas.openxmlformats.org/drawingml/2006/table">
            <a:tbl>
              <a:tblPr>
                <a:noFill/>
                <a:tableStyleId>{05BA8CBC-C3A2-454A-A87B-25A79CFE11A5}</a:tableStyleId>
              </a:tblPr>
              <a:tblGrid>
                <a:gridCol w="4055625">
                  <a:extLst>
                    <a:ext uri="{9D8B030D-6E8A-4147-A177-3AD203B41FA5}">
                      <a16:colId xmlns:a16="http://schemas.microsoft.com/office/drawing/2014/main" val="43892417"/>
                    </a:ext>
                  </a:extLst>
                </a:gridCol>
                <a:gridCol w="2552992">
                  <a:extLst>
                    <a:ext uri="{9D8B030D-6E8A-4147-A177-3AD203B41FA5}">
                      <a16:colId xmlns:a16="http://schemas.microsoft.com/office/drawing/2014/main" val="3581294855"/>
                    </a:ext>
                  </a:extLst>
                </a:gridCol>
              </a:tblGrid>
              <a:tr h="10084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1800" b="1" i="0" u="none" strike="noStrike" cap="none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Кількість</a:t>
                      </a:r>
                      <a:r>
                        <a:rPr lang="en-US" sz="1800" b="1" i="0" u="none" strike="noStrike" cap="none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b="1" i="0" u="none" strike="noStrike" cap="none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педпрацівників</a:t>
                      </a:r>
                      <a:endParaRPr sz="1800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400"/>
                        <a:buFont typeface="Times New Roman"/>
                        <a:buNone/>
                      </a:pPr>
                      <a:endParaRPr sz="1800"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80717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1800" b="1" i="0" u="none" strike="noStrike" cap="none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</a:t>
                      </a:r>
                      <a:r>
                        <a:rPr lang="en-US" sz="1800" b="1" i="0" u="none" strike="noStrike" cap="none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30 </a:t>
                      </a:r>
                      <a:r>
                        <a:rPr lang="en-US" sz="1800" b="1" i="0" u="none" strike="noStrike" cap="none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років</a:t>
                      </a:r>
                      <a:endParaRPr sz="1800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uk-UA" sz="2000" b="1" i="0" u="none" strike="noStrike" cap="none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861992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1800" b="1" i="0" u="none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 – 40 </a:t>
                      </a:r>
                      <a:r>
                        <a:rPr lang="en-US" sz="1800" b="1" i="0" u="none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років</a:t>
                      </a:r>
                      <a:endParaRPr sz="1800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384035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1800" b="1" i="0" u="none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 – 50 </a:t>
                      </a:r>
                      <a:r>
                        <a:rPr lang="en-US" sz="1800" b="1" i="0" u="none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років</a:t>
                      </a:r>
                      <a:endParaRPr sz="1800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238444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1800" b="1" i="0" u="none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51 – 55 </a:t>
                      </a:r>
                      <a:r>
                        <a:rPr lang="en-US" sz="1800" b="1" i="0" u="none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років</a:t>
                      </a:r>
                      <a:endParaRPr sz="1800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941474"/>
                  </a:ext>
                </a:extLst>
              </a:tr>
              <a:tr h="6725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Понад 55 років</a:t>
                      </a:r>
                      <a:endParaRPr sz="180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463610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1800" b="1" i="0" u="non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sz="180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Times New Roman"/>
                        <a:buNone/>
                        <a:tabLst/>
                        <a:defRPr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lang="uk-UA" sz="2000" dirty="0" smtClean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Times New Roman"/>
                        <a:buNone/>
                      </a:pPr>
                      <a:endParaRPr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526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9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1343891" y="1482436"/>
            <a:ext cx="7079674" cy="720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nstanti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 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803564" y="443344"/>
            <a:ext cx="8340436" cy="38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C00000"/>
              </a:buClr>
              <a:buSzPts val="3200"/>
            </a:pPr>
            <a:r>
              <a:rPr lang="ru-RU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Якісний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склад </a:t>
            </a:r>
            <a:r>
              <a:rPr lang="ru-RU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чителів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</a:t>
            </a:r>
            <a:r>
              <a:rPr lang="ru-RU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педагогічним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стажем  </a:t>
            </a:r>
            <a:endParaRPr lang="ru-RU" sz="2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469468"/>
              </p:ext>
            </p:extLst>
          </p:nvPr>
        </p:nvGraphicFramePr>
        <p:xfrm>
          <a:off x="1482436" y="1482436"/>
          <a:ext cx="6470072" cy="4905392"/>
        </p:xfrm>
        <a:graphic>
          <a:graphicData uri="http://schemas.openxmlformats.org/drawingml/2006/table">
            <a:tbl>
              <a:tblPr>
                <a:noFill/>
                <a:tableStyleId>{05BA8CBC-C3A2-454A-A87B-25A79CFE11A5}</a:tableStyleId>
              </a:tblPr>
              <a:tblGrid>
                <a:gridCol w="3917080">
                  <a:extLst>
                    <a:ext uri="{9D8B030D-6E8A-4147-A177-3AD203B41FA5}">
                      <a16:colId xmlns:a16="http://schemas.microsoft.com/office/drawing/2014/main" val="43892417"/>
                    </a:ext>
                  </a:extLst>
                </a:gridCol>
                <a:gridCol w="2552992">
                  <a:extLst>
                    <a:ext uri="{9D8B030D-6E8A-4147-A177-3AD203B41FA5}">
                      <a16:colId xmlns:a16="http://schemas.microsoft.com/office/drawing/2014/main" val="3581294855"/>
                    </a:ext>
                  </a:extLst>
                </a:gridCol>
              </a:tblGrid>
              <a:tr h="1008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1400" b="1" i="0" u="none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Кількість педпрацівників</a:t>
                      </a:r>
                      <a:endParaRPr lang="uk-UA" sz="2000" b="1" dirty="0" smtClean="0"/>
                    </a:p>
                    <a:p>
                      <a:endParaRPr lang="uk-UA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80717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 3 років</a:t>
                      </a:r>
                      <a:endParaRPr lang="uk-UA" sz="2000" dirty="0" smtClean="0"/>
                    </a:p>
                    <a:p>
                      <a:endParaRPr lang="uk-UA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uk-UA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861992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– 10 років</a:t>
                      </a:r>
                      <a:endParaRPr lang="uk-UA" sz="2000" dirty="0" smtClean="0"/>
                    </a:p>
                    <a:p>
                      <a:endParaRPr lang="uk-UA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  <a:p>
                      <a:pPr algn="ctr"/>
                      <a:endParaRPr lang="uk-UA"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384035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– 20 років</a:t>
                      </a:r>
                      <a:endParaRPr lang="uk-UA" sz="2000" dirty="0" smtClean="0"/>
                    </a:p>
                    <a:p>
                      <a:endParaRPr lang="uk-UA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uk-UA"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238444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Понад 20 років</a:t>
                      </a:r>
                      <a:endParaRPr lang="uk-UA" sz="2000" dirty="0" smtClean="0"/>
                    </a:p>
                    <a:p>
                      <a:endParaRPr lang="uk-UA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dirty="0" smtClean="0"/>
                    </a:p>
                    <a:p>
                      <a:pPr algn="ctr"/>
                      <a:r>
                        <a:rPr lang="uk-UA" sz="20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uk-UA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941474"/>
                  </a:ext>
                </a:extLst>
              </a:tr>
              <a:tr h="6725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000" b="1" i="0" u="none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lang="uk-UA" sz="2000" dirty="0" smtClean="0"/>
                    </a:p>
                    <a:p>
                      <a:endParaRPr lang="uk-UA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 </a:t>
                      </a:r>
                      <a:endParaRPr lang="uk-UA"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463610"/>
                  </a:ext>
                </a:extLst>
              </a:tr>
              <a:tr h="64487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526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7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687</Words>
  <Application>Microsoft Office PowerPoint</Application>
  <PresentationFormat>Экран (4:3)</PresentationFormat>
  <Paragraphs>272</Paragraphs>
  <Slides>36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Corsiva</vt:lpstr>
      <vt:lpstr>Wingdings</vt:lpstr>
      <vt:lpstr>Nunito</vt:lpstr>
      <vt:lpstr>Times New Roman</vt:lpstr>
      <vt:lpstr>Calibri</vt:lpstr>
      <vt:lpstr>Constantia</vt:lpstr>
      <vt:lpstr>Shift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84</cp:revision>
  <dcterms:modified xsi:type="dcterms:W3CDTF">2021-07-18T12:17:56Z</dcterms:modified>
</cp:coreProperties>
</file>